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 id="282" r:id="rId25"/>
    <p:sldId id="284" r:id="rId26"/>
    <p:sldId id="287" r:id="rId27"/>
    <p:sldId id="289" r:id="rId28"/>
    <p:sldId id="290" r:id="rId29"/>
    <p:sldId id="291" r:id="rId30"/>
    <p:sldId id="304" r:id="rId31"/>
    <p:sldId id="303" r:id="rId32"/>
    <p:sldId id="292" r:id="rId33"/>
    <p:sldId id="265" r:id="rId34"/>
    <p:sldId id="298" r:id="rId35"/>
    <p:sldId id="299" r:id="rId36"/>
    <p:sldId id="301" r:id="rId37"/>
    <p:sldId id="268" r:id="rId38"/>
    <p:sldId id="297" r:id="rId39"/>
    <p:sldId id="294" r:id="rId40"/>
    <p:sldId id="295" r:id="rId41"/>
    <p:sldId id="300" r:id="rId42"/>
    <p:sldId id="283" r:id="rId43"/>
    <p:sldId id="286" r:id="rId44"/>
    <p:sldId id="288" r:id="rId45"/>
  </p:sldIdLst>
  <p:sldSz cx="12192000" cy="6858000"/>
  <p:notesSz cx="6858000" cy="9144000"/>
  <p:embeddedFontLs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QKNuy2TUoMxXUd3L2y1vCD+PN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AA368-44FD-40FA-8744-5BDB1B8B2469}">
  <a:tblStyle styleId="{AE7AA368-44FD-40FA-8744-5BDB1B8B24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408" autoAdjust="0"/>
  </p:normalViewPr>
  <p:slideViewPr>
    <p:cSldViewPr snapToGrid="0">
      <p:cViewPr varScale="1">
        <p:scale>
          <a:sx n="102" d="100"/>
          <a:sy n="102" d="100"/>
        </p:scale>
        <p:origin x="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Top 3 Campaigns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2-3C65-4C14-AE62-A2502042BDC5}"/>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3C65-4C14-AE62-A2502042BDC5}"/>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1-3C65-4C14-AE62-A2502042BDC5}"/>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733E-4428-ACCE-2AF93F7A774C}"/>
              </c:ext>
            </c:extLst>
          </c:dPt>
          <c:dLbls>
            <c:dLbl>
              <c:idx val="0"/>
              <c:tx>
                <c:rich>
                  <a:bodyPr/>
                  <a:lstStyle/>
                  <a:p>
                    <a:fld id="{AB798284-7C4A-4109-8892-CFEBEE5BCC64}" type="CATEGORYNAME">
                      <a:rPr lang="en-US" b="1"/>
                      <a:pPr/>
                      <a:t>[CATEGORY NAME]</a:t>
                    </a:fld>
                    <a:endParaRPr lang="en-US" b="1" baseline="0" dirty="0"/>
                  </a:p>
                  <a:p>
                    <a:fld id="{EF4690C3-1E5E-44A0-BBB6-0AB86196EA8E}" type="VALUE">
                      <a:rPr lang="en-US"/>
                      <a:pPr/>
                      <a:t>[VALUE]</a:t>
                    </a:fld>
                    <a:endParaRPr lang="en-US"/>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2-3C65-4C14-AE62-A2502042BDC5}"/>
                </c:ext>
              </c:extLst>
            </c:dLbl>
            <c:dLbl>
              <c:idx val="1"/>
              <c:tx>
                <c:rich>
                  <a:bodyPr/>
                  <a:lstStyle/>
                  <a:p>
                    <a:fld id="{D282FFE6-1B00-4B7A-9AAC-65D001EC9179}" type="CATEGORYNAME">
                      <a:rPr lang="en-US" b="1"/>
                      <a:pPr/>
                      <a:t>[CATEGORY NAME]</a:t>
                    </a:fld>
                    <a:endParaRPr lang="en-US" b="1" baseline="0" dirty="0"/>
                  </a:p>
                  <a:p>
                    <a:fld id="{6627E4B7-835A-4D68-9486-C9A42B43A1E4}" type="VALUE">
                      <a:rPr lang="en-US"/>
                      <a:pPr/>
                      <a:t>[VALUE]</a:t>
                    </a:fld>
                    <a:endParaRPr lang="en-US"/>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3C65-4C14-AE62-A2502042BDC5}"/>
                </c:ext>
              </c:extLst>
            </c:dLbl>
            <c:dLbl>
              <c:idx val="2"/>
              <c:tx>
                <c:rich>
                  <a:bodyPr/>
                  <a:lstStyle/>
                  <a:p>
                    <a:fld id="{003269E7-426B-4727-B77C-0CE06D5D5912}" type="CATEGORYNAME">
                      <a:rPr lang="en-US" b="1"/>
                      <a:pPr/>
                      <a:t>[CATEGORY NAME]</a:t>
                    </a:fld>
                    <a:endParaRPr lang="en-US" b="1" baseline="0" dirty="0"/>
                  </a:p>
                  <a:p>
                    <a:fld id="{CE2BD6B9-F804-426F-AE61-E54A266DDD72}" type="VALUE">
                      <a:rPr lang="en-US"/>
                      <a:pPr/>
                      <a:t>[VALUE]</a:t>
                    </a:fld>
                    <a:endParaRPr lang="en-US"/>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3C65-4C14-AE62-A2502042BDC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0"/>
            <c:extLst>
              <c:ext xmlns:c15="http://schemas.microsoft.com/office/drawing/2012/chart" uri="{CE6537A1-D6FC-4f65-9D91-7224C49458BB}"/>
            </c:extLst>
          </c:dLbls>
          <c:cat>
            <c:numRef>
              <c:f>Sheet1!$A$2:$A$5</c:f>
              <c:numCache>
                <c:formatCode>General</c:formatCode>
                <c:ptCount val="4"/>
                <c:pt idx="0">
                  <c:v>8</c:v>
                </c:pt>
                <c:pt idx="1">
                  <c:v>30</c:v>
                </c:pt>
                <c:pt idx="2">
                  <c:v>26</c:v>
                </c:pt>
              </c:numCache>
            </c:numRef>
          </c:cat>
          <c:val>
            <c:numRef>
              <c:f>Sheet1!$B$2:$B$5</c:f>
              <c:numCache>
                <c:formatCode>0.00%</c:formatCode>
                <c:ptCount val="4"/>
                <c:pt idx="0">
                  <c:v>0.24199999999999999</c:v>
                </c:pt>
                <c:pt idx="1">
                  <c:v>0.378</c:v>
                </c:pt>
                <c:pt idx="2">
                  <c:v>0.38</c:v>
                </c:pt>
              </c:numCache>
            </c:numRef>
          </c:val>
          <c:extLst>
            <c:ext xmlns:c16="http://schemas.microsoft.com/office/drawing/2014/chart" uri="{C3380CC4-5D6E-409C-BE32-E72D297353CC}">
              <c16:uniqueId val="{00000000-3C65-4C14-AE62-A2502042BDC5}"/>
            </c:ext>
          </c:extLst>
        </c:ser>
        <c:dLbls>
          <c:dLblPos val="bestFit"/>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Bottom 3 Campaigns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3C9F-4BDF-9034-DEC52B8A254E}"/>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3C9F-4BDF-9034-DEC52B8A254E}"/>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3C9F-4BDF-9034-DEC52B8A254E}"/>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3C9F-4BDF-9034-DEC52B8A254E}"/>
              </c:ext>
            </c:extLst>
          </c:dPt>
          <c:dLbls>
            <c:dLbl>
              <c:idx val="0"/>
              <c:layout>
                <c:manualLayout>
                  <c:x val="0.1532871004349094"/>
                  <c:y val="5.3556620639811328E-2"/>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fld id="{AB798284-7C4A-4109-8892-CFEBEE5BCC64}" type="CATEGORYNAME">
                      <a:rPr lang="en-US" b="1">
                        <a:solidFill>
                          <a:schemeClr val="tx1"/>
                        </a:solidFill>
                      </a:rPr>
                      <a:pPr>
                        <a:defRPr sz="1800">
                          <a:solidFill>
                            <a:schemeClr val="tx1"/>
                          </a:solidFill>
                        </a:defRPr>
                      </a:pPr>
                      <a:t>[CATEGORY NAME]</a:t>
                    </a:fld>
                    <a:endParaRPr lang="en-US" b="1" baseline="0" dirty="0">
                      <a:solidFill>
                        <a:schemeClr val="tx1"/>
                      </a:solidFill>
                    </a:endParaRPr>
                  </a:p>
                  <a:p>
                    <a:pPr>
                      <a:defRPr sz="1800">
                        <a:solidFill>
                          <a:schemeClr val="tx1"/>
                        </a:solidFill>
                      </a:defRPr>
                    </a:pPr>
                    <a:fld id="{EF4690C3-1E5E-44A0-BBB6-0AB86196EA8E}" type="VALUE">
                      <a:rPr lang="en-US">
                        <a:solidFill>
                          <a:schemeClr val="tx1"/>
                        </a:solidFill>
                      </a:rPr>
                      <a:pPr>
                        <a:defRPr sz="1800">
                          <a:solidFill>
                            <a:schemeClr val="tx1"/>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3C9F-4BDF-9034-DEC52B8A254E}"/>
                </c:ext>
              </c:extLst>
            </c:dLbl>
            <c:dLbl>
              <c:idx val="1"/>
              <c:tx>
                <c:rich>
                  <a:bodyPr/>
                  <a:lstStyle/>
                  <a:p>
                    <a:fld id="{D282FFE6-1B00-4B7A-9AAC-65D001EC9179}" type="CATEGORYNAME">
                      <a:rPr lang="en-US" b="1"/>
                      <a:pPr/>
                      <a:t>[CATEGORY NAME]</a:t>
                    </a:fld>
                    <a:endParaRPr lang="en-US" b="1" baseline="0" dirty="0"/>
                  </a:p>
                  <a:p>
                    <a:fld id="{6627E4B7-835A-4D68-9486-C9A42B43A1E4}" type="VALUE">
                      <a:rPr lang="en-US"/>
                      <a:pPr/>
                      <a:t>[VALUE]</a:t>
                    </a:fld>
                    <a:endParaRPr lang="en-US"/>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3C9F-4BDF-9034-DEC52B8A254E}"/>
                </c:ext>
              </c:extLst>
            </c:dLbl>
            <c:dLbl>
              <c:idx val="2"/>
              <c:tx>
                <c:rich>
                  <a:bodyPr/>
                  <a:lstStyle/>
                  <a:p>
                    <a:fld id="{003269E7-426B-4727-B77C-0CE06D5D5912}" type="CATEGORYNAME">
                      <a:rPr lang="en-US" b="1"/>
                      <a:pPr/>
                      <a:t>[CATEGORY NAME]</a:t>
                    </a:fld>
                    <a:endParaRPr lang="en-US" b="1" baseline="0" dirty="0"/>
                  </a:p>
                  <a:p>
                    <a:fld id="{CE2BD6B9-F804-426F-AE61-E54A266DDD72}" type="VALUE">
                      <a:rPr lang="en-US"/>
                      <a:pPr/>
                      <a:t>[VALUE]</a:t>
                    </a:fld>
                    <a:endParaRPr lang="en-US"/>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3C9F-4BDF-9034-DEC52B8A254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0"/>
            <c:extLst>
              <c:ext xmlns:c15="http://schemas.microsoft.com/office/drawing/2012/chart" uri="{CE6537A1-D6FC-4f65-9D91-7224C49458BB}"/>
            </c:extLst>
          </c:dLbls>
          <c:cat>
            <c:numRef>
              <c:f>Sheet1!$A$2:$A$5</c:f>
              <c:numCache>
                <c:formatCode>General</c:formatCode>
                <c:ptCount val="4"/>
                <c:pt idx="0">
                  <c:v>15</c:v>
                </c:pt>
                <c:pt idx="1">
                  <c:v>6</c:v>
                </c:pt>
                <c:pt idx="2">
                  <c:v>20</c:v>
                </c:pt>
              </c:numCache>
            </c:numRef>
          </c:cat>
          <c:val>
            <c:numRef>
              <c:f>Sheet1!$B$2:$B$5</c:f>
              <c:numCache>
                <c:formatCode>0.00%</c:formatCode>
                <c:ptCount val="4"/>
                <c:pt idx="0">
                  <c:v>7.0000000000000007E-2</c:v>
                </c:pt>
                <c:pt idx="1">
                  <c:v>0.35099999999999998</c:v>
                </c:pt>
                <c:pt idx="2">
                  <c:v>0.57799999999999996</c:v>
                </c:pt>
              </c:numCache>
            </c:numRef>
          </c:val>
          <c:extLst>
            <c:ext xmlns:c16="http://schemas.microsoft.com/office/drawing/2014/chart" uri="{C3380CC4-5D6E-409C-BE32-E72D297353CC}">
              <c16:uniqueId val="{00000008-3C9F-4BDF-9034-DEC52B8A254E}"/>
            </c:ext>
          </c:extLst>
        </c:ser>
        <c:dLbls>
          <c:dLblPos val="bestFit"/>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D1717-D028-4F06-A91A-3711DB0EF12D}"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81CDBA67-E3A9-48F4-82B2-ABE65D1ADC05}">
      <dgm:prSet/>
      <dgm:spPr/>
      <dgm:t>
        <a:bodyPr/>
        <a:lstStyle/>
        <a:p>
          <a:pPr>
            <a:lnSpc>
              <a:spcPct val="100000"/>
            </a:lnSpc>
          </a:pPr>
          <a:r>
            <a:rPr lang="en-US"/>
            <a:t>Total Coupons Redeemed: 2318</a:t>
          </a:r>
        </a:p>
      </dgm:t>
    </dgm:pt>
    <dgm:pt modelId="{F2162BCC-8F4A-42DC-BBDB-A965D3B2E791}" type="parTrans" cxnId="{34DC12E3-7283-411D-B081-BC1F08F06FFA}">
      <dgm:prSet/>
      <dgm:spPr/>
      <dgm:t>
        <a:bodyPr/>
        <a:lstStyle/>
        <a:p>
          <a:endParaRPr lang="en-US"/>
        </a:p>
      </dgm:t>
    </dgm:pt>
    <dgm:pt modelId="{14440BE1-01A4-4E7C-8123-41D7DF9967A7}" type="sibTrans" cxnId="{34DC12E3-7283-411D-B081-BC1F08F06FFA}">
      <dgm:prSet/>
      <dgm:spPr/>
      <dgm:t>
        <a:bodyPr/>
        <a:lstStyle/>
        <a:p>
          <a:endParaRPr lang="en-US"/>
        </a:p>
      </dgm:t>
    </dgm:pt>
    <dgm:pt modelId="{2C06948D-FD89-4805-8EEE-8A87DCDDC207}">
      <dgm:prSet/>
      <dgm:spPr/>
      <dgm:t>
        <a:bodyPr/>
        <a:lstStyle/>
        <a:p>
          <a:pPr>
            <a:lnSpc>
              <a:spcPct val="100000"/>
            </a:lnSpc>
          </a:pPr>
          <a:r>
            <a:rPr lang="en-US"/>
            <a:t>Average Time to Redemption: 102 Days</a:t>
          </a:r>
        </a:p>
      </dgm:t>
    </dgm:pt>
    <dgm:pt modelId="{FD49CC55-AEEF-47C2-BF4B-5C662F14A6B5}" type="parTrans" cxnId="{E7589EAC-031A-404B-A1FC-67934E5CAAE8}">
      <dgm:prSet/>
      <dgm:spPr/>
      <dgm:t>
        <a:bodyPr/>
        <a:lstStyle/>
        <a:p>
          <a:endParaRPr lang="en-US"/>
        </a:p>
      </dgm:t>
    </dgm:pt>
    <dgm:pt modelId="{5EA99A57-E484-4EB7-BA38-366B1F795169}" type="sibTrans" cxnId="{E7589EAC-031A-404B-A1FC-67934E5CAAE8}">
      <dgm:prSet/>
      <dgm:spPr/>
      <dgm:t>
        <a:bodyPr/>
        <a:lstStyle/>
        <a:p>
          <a:endParaRPr lang="en-US"/>
        </a:p>
      </dgm:t>
    </dgm:pt>
    <dgm:pt modelId="{2553D9FF-A1FE-42AE-AA26-26DB06EE641A}">
      <dgm:prSet/>
      <dgm:spPr/>
      <dgm:t>
        <a:bodyPr/>
        <a:lstStyle/>
        <a:p>
          <a:pPr>
            <a:lnSpc>
              <a:spcPct val="100000"/>
            </a:lnSpc>
          </a:pPr>
          <a:r>
            <a:rPr lang="en-US"/>
            <a:t>Median Time to Redemption: 71 Days</a:t>
          </a:r>
        </a:p>
      </dgm:t>
    </dgm:pt>
    <dgm:pt modelId="{C3C430D6-7C38-4FE9-A476-8A05A8746C5F}" type="parTrans" cxnId="{18D17C95-3A9A-48C5-AAD6-68E55DAFD863}">
      <dgm:prSet/>
      <dgm:spPr/>
      <dgm:t>
        <a:bodyPr/>
        <a:lstStyle/>
        <a:p>
          <a:endParaRPr lang="en-US"/>
        </a:p>
      </dgm:t>
    </dgm:pt>
    <dgm:pt modelId="{C314283A-99A2-44CA-B3E2-7B313C437895}" type="sibTrans" cxnId="{18D17C95-3A9A-48C5-AAD6-68E55DAFD863}">
      <dgm:prSet/>
      <dgm:spPr/>
      <dgm:t>
        <a:bodyPr/>
        <a:lstStyle/>
        <a:p>
          <a:endParaRPr lang="en-US"/>
        </a:p>
      </dgm:t>
    </dgm:pt>
    <dgm:pt modelId="{BBA2E58C-7C42-48A0-8B52-3BF61B3C9A21}" type="pres">
      <dgm:prSet presAssocID="{F2CD1717-D028-4F06-A91A-3711DB0EF12D}" presName="root" presStyleCnt="0">
        <dgm:presLayoutVars>
          <dgm:dir/>
          <dgm:resizeHandles val="exact"/>
        </dgm:presLayoutVars>
      </dgm:prSet>
      <dgm:spPr/>
    </dgm:pt>
    <dgm:pt modelId="{BEE1807A-C6F6-4E1E-832E-6600DC4BFD7F}" type="pres">
      <dgm:prSet presAssocID="{81CDBA67-E3A9-48F4-82B2-ABE65D1ADC05}" presName="compNode" presStyleCnt="0"/>
      <dgm:spPr/>
    </dgm:pt>
    <dgm:pt modelId="{C5F255FD-3579-4CC3-B920-F54F9507D2AC}" type="pres">
      <dgm:prSet presAssocID="{81CDBA67-E3A9-48F4-82B2-ABE65D1ADC05}" presName="bgRect" presStyleLbl="bgShp" presStyleIdx="0" presStyleCnt="3"/>
      <dgm:spPr/>
    </dgm:pt>
    <dgm:pt modelId="{A7EBC114-7560-4689-B5D2-64DAA8B1668E}" type="pres">
      <dgm:prSet presAssocID="{81CDBA67-E3A9-48F4-82B2-ABE65D1ADC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bel"/>
        </a:ext>
      </dgm:extLst>
    </dgm:pt>
    <dgm:pt modelId="{4C7740AE-6297-4AFF-8893-DD6C2756E344}" type="pres">
      <dgm:prSet presAssocID="{81CDBA67-E3A9-48F4-82B2-ABE65D1ADC05}" presName="spaceRect" presStyleCnt="0"/>
      <dgm:spPr/>
    </dgm:pt>
    <dgm:pt modelId="{8244195C-3D2F-4BB5-959B-6085AD17BF7F}" type="pres">
      <dgm:prSet presAssocID="{81CDBA67-E3A9-48F4-82B2-ABE65D1ADC05}" presName="parTx" presStyleLbl="revTx" presStyleIdx="0" presStyleCnt="3">
        <dgm:presLayoutVars>
          <dgm:chMax val="0"/>
          <dgm:chPref val="0"/>
        </dgm:presLayoutVars>
      </dgm:prSet>
      <dgm:spPr/>
    </dgm:pt>
    <dgm:pt modelId="{96CE9E01-4F3A-43FC-ADD5-113DA6FC53C9}" type="pres">
      <dgm:prSet presAssocID="{14440BE1-01A4-4E7C-8123-41D7DF9967A7}" presName="sibTrans" presStyleCnt="0"/>
      <dgm:spPr/>
    </dgm:pt>
    <dgm:pt modelId="{5E7695E2-C2B3-4341-9D75-32A50B3B9C89}" type="pres">
      <dgm:prSet presAssocID="{2C06948D-FD89-4805-8EEE-8A87DCDDC207}" presName="compNode" presStyleCnt="0"/>
      <dgm:spPr/>
    </dgm:pt>
    <dgm:pt modelId="{802F9371-1DA5-46E5-837F-87B3ABA022A3}" type="pres">
      <dgm:prSet presAssocID="{2C06948D-FD89-4805-8EEE-8A87DCDDC207}" presName="bgRect" presStyleLbl="bgShp" presStyleIdx="1" presStyleCnt="3"/>
      <dgm:spPr/>
    </dgm:pt>
    <dgm:pt modelId="{52E21523-22CB-42FF-A32B-97BCD642689F}" type="pres">
      <dgm:prSet presAssocID="{2C06948D-FD89-4805-8EEE-8A87DCDDC2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ck"/>
        </a:ext>
      </dgm:extLst>
    </dgm:pt>
    <dgm:pt modelId="{1BD9C023-1748-4017-AD7A-61A39409037D}" type="pres">
      <dgm:prSet presAssocID="{2C06948D-FD89-4805-8EEE-8A87DCDDC207}" presName="spaceRect" presStyleCnt="0"/>
      <dgm:spPr/>
    </dgm:pt>
    <dgm:pt modelId="{A212050C-76BC-4D76-888E-C45855D92C2F}" type="pres">
      <dgm:prSet presAssocID="{2C06948D-FD89-4805-8EEE-8A87DCDDC207}" presName="parTx" presStyleLbl="revTx" presStyleIdx="1" presStyleCnt="3">
        <dgm:presLayoutVars>
          <dgm:chMax val="0"/>
          <dgm:chPref val="0"/>
        </dgm:presLayoutVars>
      </dgm:prSet>
      <dgm:spPr/>
    </dgm:pt>
    <dgm:pt modelId="{0A698D61-167B-47FE-A8B4-BD8D141BC4DF}" type="pres">
      <dgm:prSet presAssocID="{5EA99A57-E484-4EB7-BA38-366B1F795169}" presName="sibTrans" presStyleCnt="0"/>
      <dgm:spPr/>
    </dgm:pt>
    <dgm:pt modelId="{0E564B25-92F2-4F18-AA19-9AE557730153}" type="pres">
      <dgm:prSet presAssocID="{2553D9FF-A1FE-42AE-AA26-26DB06EE641A}" presName="compNode" presStyleCnt="0"/>
      <dgm:spPr/>
    </dgm:pt>
    <dgm:pt modelId="{475FF232-75E8-4333-839C-058A788255B1}" type="pres">
      <dgm:prSet presAssocID="{2553D9FF-A1FE-42AE-AA26-26DB06EE641A}" presName="bgRect" presStyleLbl="bgShp" presStyleIdx="2" presStyleCnt="3"/>
      <dgm:spPr/>
    </dgm:pt>
    <dgm:pt modelId="{2CFA979C-AE50-4000-ACB6-2988950DF202}" type="pres">
      <dgm:prSet presAssocID="{2553D9FF-A1FE-42AE-AA26-26DB06EE64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C21644FC-57F0-4773-969F-4FDFC6B73083}" type="pres">
      <dgm:prSet presAssocID="{2553D9FF-A1FE-42AE-AA26-26DB06EE641A}" presName="spaceRect" presStyleCnt="0"/>
      <dgm:spPr/>
    </dgm:pt>
    <dgm:pt modelId="{77C83752-23A6-450D-A992-7062E71906A5}" type="pres">
      <dgm:prSet presAssocID="{2553D9FF-A1FE-42AE-AA26-26DB06EE641A}" presName="parTx" presStyleLbl="revTx" presStyleIdx="2" presStyleCnt="3">
        <dgm:presLayoutVars>
          <dgm:chMax val="0"/>
          <dgm:chPref val="0"/>
        </dgm:presLayoutVars>
      </dgm:prSet>
      <dgm:spPr/>
    </dgm:pt>
  </dgm:ptLst>
  <dgm:cxnLst>
    <dgm:cxn modelId="{DFA4054B-8CA0-4200-8ED9-2A4967DD665C}" type="presOf" srcId="{F2CD1717-D028-4F06-A91A-3711DB0EF12D}" destId="{BBA2E58C-7C42-48A0-8B52-3BF61B3C9A21}" srcOrd="0" destOrd="0" presId="urn:microsoft.com/office/officeart/2018/2/layout/IconVerticalSolidList"/>
    <dgm:cxn modelId="{39073858-86DF-4883-A7A8-09B45B97BC64}" type="presOf" srcId="{2C06948D-FD89-4805-8EEE-8A87DCDDC207}" destId="{A212050C-76BC-4D76-888E-C45855D92C2F}" srcOrd="0" destOrd="0" presId="urn:microsoft.com/office/officeart/2018/2/layout/IconVerticalSolidList"/>
    <dgm:cxn modelId="{2FC95270-FC7A-4B7D-9A83-168B9E9B6DAE}" type="presOf" srcId="{2553D9FF-A1FE-42AE-AA26-26DB06EE641A}" destId="{77C83752-23A6-450D-A992-7062E71906A5}" srcOrd="0" destOrd="0" presId="urn:microsoft.com/office/officeart/2018/2/layout/IconVerticalSolidList"/>
    <dgm:cxn modelId="{18D17C95-3A9A-48C5-AAD6-68E55DAFD863}" srcId="{F2CD1717-D028-4F06-A91A-3711DB0EF12D}" destId="{2553D9FF-A1FE-42AE-AA26-26DB06EE641A}" srcOrd="2" destOrd="0" parTransId="{C3C430D6-7C38-4FE9-A476-8A05A8746C5F}" sibTransId="{C314283A-99A2-44CA-B3E2-7B313C437895}"/>
    <dgm:cxn modelId="{CBB688A5-F4F4-4041-B52E-95C8FB121B5A}" type="presOf" srcId="{81CDBA67-E3A9-48F4-82B2-ABE65D1ADC05}" destId="{8244195C-3D2F-4BB5-959B-6085AD17BF7F}" srcOrd="0" destOrd="0" presId="urn:microsoft.com/office/officeart/2018/2/layout/IconVerticalSolidList"/>
    <dgm:cxn modelId="{E7589EAC-031A-404B-A1FC-67934E5CAAE8}" srcId="{F2CD1717-D028-4F06-A91A-3711DB0EF12D}" destId="{2C06948D-FD89-4805-8EEE-8A87DCDDC207}" srcOrd="1" destOrd="0" parTransId="{FD49CC55-AEEF-47C2-BF4B-5C662F14A6B5}" sibTransId="{5EA99A57-E484-4EB7-BA38-366B1F795169}"/>
    <dgm:cxn modelId="{34DC12E3-7283-411D-B081-BC1F08F06FFA}" srcId="{F2CD1717-D028-4F06-A91A-3711DB0EF12D}" destId="{81CDBA67-E3A9-48F4-82B2-ABE65D1ADC05}" srcOrd="0" destOrd="0" parTransId="{F2162BCC-8F4A-42DC-BBDB-A965D3B2E791}" sibTransId="{14440BE1-01A4-4E7C-8123-41D7DF9967A7}"/>
    <dgm:cxn modelId="{80603AD8-FB08-4537-9CCB-DBE36CF871F8}" type="presParOf" srcId="{BBA2E58C-7C42-48A0-8B52-3BF61B3C9A21}" destId="{BEE1807A-C6F6-4E1E-832E-6600DC4BFD7F}" srcOrd="0" destOrd="0" presId="urn:microsoft.com/office/officeart/2018/2/layout/IconVerticalSolidList"/>
    <dgm:cxn modelId="{4B833A3E-DE3F-4F8D-866D-DAC8734BD860}" type="presParOf" srcId="{BEE1807A-C6F6-4E1E-832E-6600DC4BFD7F}" destId="{C5F255FD-3579-4CC3-B920-F54F9507D2AC}" srcOrd="0" destOrd="0" presId="urn:microsoft.com/office/officeart/2018/2/layout/IconVerticalSolidList"/>
    <dgm:cxn modelId="{D497FCC2-514E-4E92-BAA4-004E8ED4CDD7}" type="presParOf" srcId="{BEE1807A-C6F6-4E1E-832E-6600DC4BFD7F}" destId="{A7EBC114-7560-4689-B5D2-64DAA8B1668E}" srcOrd="1" destOrd="0" presId="urn:microsoft.com/office/officeart/2018/2/layout/IconVerticalSolidList"/>
    <dgm:cxn modelId="{5805537D-9EF2-40D1-ADF3-BC24364A3904}" type="presParOf" srcId="{BEE1807A-C6F6-4E1E-832E-6600DC4BFD7F}" destId="{4C7740AE-6297-4AFF-8893-DD6C2756E344}" srcOrd="2" destOrd="0" presId="urn:microsoft.com/office/officeart/2018/2/layout/IconVerticalSolidList"/>
    <dgm:cxn modelId="{C0024654-33F1-49BD-90F3-08758AC7318C}" type="presParOf" srcId="{BEE1807A-C6F6-4E1E-832E-6600DC4BFD7F}" destId="{8244195C-3D2F-4BB5-959B-6085AD17BF7F}" srcOrd="3" destOrd="0" presId="urn:microsoft.com/office/officeart/2018/2/layout/IconVerticalSolidList"/>
    <dgm:cxn modelId="{DC32085D-C3F6-43AC-84C8-61AD8411B48F}" type="presParOf" srcId="{BBA2E58C-7C42-48A0-8B52-3BF61B3C9A21}" destId="{96CE9E01-4F3A-43FC-ADD5-113DA6FC53C9}" srcOrd="1" destOrd="0" presId="urn:microsoft.com/office/officeart/2018/2/layout/IconVerticalSolidList"/>
    <dgm:cxn modelId="{B69A4FE0-FDDA-47E2-BB76-9670827E9E67}" type="presParOf" srcId="{BBA2E58C-7C42-48A0-8B52-3BF61B3C9A21}" destId="{5E7695E2-C2B3-4341-9D75-32A50B3B9C89}" srcOrd="2" destOrd="0" presId="urn:microsoft.com/office/officeart/2018/2/layout/IconVerticalSolidList"/>
    <dgm:cxn modelId="{552D2185-8486-4470-AE7E-07AE0880F21C}" type="presParOf" srcId="{5E7695E2-C2B3-4341-9D75-32A50B3B9C89}" destId="{802F9371-1DA5-46E5-837F-87B3ABA022A3}" srcOrd="0" destOrd="0" presId="urn:microsoft.com/office/officeart/2018/2/layout/IconVerticalSolidList"/>
    <dgm:cxn modelId="{E7916318-EDC4-405C-B85F-487CFF7922BB}" type="presParOf" srcId="{5E7695E2-C2B3-4341-9D75-32A50B3B9C89}" destId="{52E21523-22CB-42FF-A32B-97BCD642689F}" srcOrd="1" destOrd="0" presId="urn:microsoft.com/office/officeart/2018/2/layout/IconVerticalSolidList"/>
    <dgm:cxn modelId="{E5268D29-1D93-438B-8936-21DA937582F8}" type="presParOf" srcId="{5E7695E2-C2B3-4341-9D75-32A50B3B9C89}" destId="{1BD9C023-1748-4017-AD7A-61A39409037D}" srcOrd="2" destOrd="0" presId="urn:microsoft.com/office/officeart/2018/2/layout/IconVerticalSolidList"/>
    <dgm:cxn modelId="{3C40228D-7876-4617-9B74-923C14EE5FFC}" type="presParOf" srcId="{5E7695E2-C2B3-4341-9D75-32A50B3B9C89}" destId="{A212050C-76BC-4D76-888E-C45855D92C2F}" srcOrd="3" destOrd="0" presId="urn:microsoft.com/office/officeart/2018/2/layout/IconVerticalSolidList"/>
    <dgm:cxn modelId="{AD56E5D1-8347-4F7D-8B77-B71BF6D0AADE}" type="presParOf" srcId="{BBA2E58C-7C42-48A0-8B52-3BF61B3C9A21}" destId="{0A698D61-167B-47FE-A8B4-BD8D141BC4DF}" srcOrd="3" destOrd="0" presId="urn:microsoft.com/office/officeart/2018/2/layout/IconVerticalSolidList"/>
    <dgm:cxn modelId="{C5F7443A-29AD-478F-99E9-AAB8BA4295B2}" type="presParOf" srcId="{BBA2E58C-7C42-48A0-8B52-3BF61B3C9A21}" destId="{0E564B25-92F2-4F18-AA19-9AE557730153}" srcOrd="4" destOrd="0" presId="urn:microsoft.com/office/officeart/2018/2/layout/IconVerticalSolidList"/>
    <dgm:cxn modelId="{7A3A4391-0A6B-446F-9345-8CC28CEF119B}" type="presParOf" srcId="{0E564B25-92F2-4F18-AA19-9AE557730153}" destId="{475FF232-75E8-4333-839C-058A788255B1}" srcOrd="0" destOrd="0" presId="urn:microsoft.com/office/officeart/2018/2/layout/IconVerticalSolidList"/>
    <dgm:cxn modelId="{EB3C2C1B-841F-4EB0-BC23-9F5EFDC9B498}" type="presParOf" srcId="{0E564B25-92F2-4F18-AA19-9AE557730153}" destId="{2CFA979C-AE50-4000-ACB6-2988950DF202}" srcOrd="1" destOrd="0" presId="urn:microsoft.com/office/officeart/2018/2/layout/IconVerticalSolidList"/>
    <dgm:cxn modelId="{04E12A08-17B1-4FBD-A590-D03E403AF1F0}" type="presParOf" srcId="{0E564B25-92F2-4F18-AA19-9AE557730153}" destId="{C21644FC-57F0-4773-969F-4FDFC6B73083}" srcOrd="2" destOrd="0" presId="urn:microsoft.com/office/officeart/2018/2/layout/IconVerticalSolidList"/>
    <dgm:cxn modelId="{682DA871-B22E-456F-934E-1FBFA65E3E04}" type="presParOf" srcId="{0E564B25-92F2-4F18-AA19-9AE557730153}" destId="{77C83752-23A6-450D-A992-7062E71906A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1D8D35-76E1-4B4A-AD40-62A878D5D978}"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A8D776FB-0B28-4AA2-B429-53755309155B}">
      <dgm:prSet/>
      <dgm:spPr/>
      <dgm:t>
        <a:bodyPr/>
        <a:lstStyle/>
        <a:p>
          <a:r>
            <a:rPr lang="en-US" i="1" dirty="0"/>
            <a:t>Continue</a:t>
          </a:r>
          <a:r>
            <a:rPr lang="en-US" dirty="0"/>
            <a:t>: 26, 30, 8</a:t>
          </a:r>
        </a:p>
      </dgm:t>
    </dgm:pt>
    <dgm:pt modelId="{9C8EF9E8-DD8B-4600-83F7-12EC961A91CD}" type="parTrans" cxnId="{BBF20783-819B-4310-9126-E6D9736C6E2E}">
      <dgm:prSet/>
      <dgm:spPr/>
      <dgm:t>
        <a:bodyPr/>
        <a:lstStyle/>
        <a:p>
          <a:endParaRPr lang="en-US"/>
        </a:p>
      </dgm:t>
    </dgm:pt>
    <dgm:pt modelId="{DA47D398-D0D1-40F8-80ED-53E63A912A17}" type="sibTrans" cxnId="{BBF20783-819B-4310-9126-E6D9736C6E2E}">
      <dgm:prSet/>
      <dgm:spPr/>
      <dgm:t>
        <a:bodyPr/>
        <a:lstStyle/>
        <a:p>
          <a:endParaRPr lang="en-US"/>
        </a:p>
      </dgm:t>
    </dgm:pt>
    <dgm:pt modelId="{2BC03CDE-4EEB-4293-A167-293DEAC7C391}">
      <dgm:prSet/>
      <dgm:spPr/>
      <dgm:t>
        <a:bodyPr/>
        <a:lstStyle/>
        <a:p>
          <a:r>
            <a:rPr lang="en-US" i="1" dirty="0"/>
            <a:t>Terminate</a:t>
          </a:r>
          <a:r>
            <a:rPr lang="en-US" dirty="0"/>
            <a:t>: 20, 6, 15</a:t>
          </a:r>
        </a:p>
      </dgm:t>
    </dgm:pt>
    <dgm:pt modelId="{AB2AED45-2D59-46BF-B50C-D22397387985}" type="parTrans" cxnId="{131DEC0D-5707-4806-9EF4-7B9F262288CA}">
      <dgm:prSet/>
      <dgm:spPr/>
      <dgm:t>
        <a:bodyPr/>
        <a:lstStyle/>
        <a:p>
          <a:endParaRPr lang="en-US"/>
        </a:p>
      </dgm:t>
    </dgm:pt>
    <dgm:pt modelId="{76486652-3A06-41A2-BB3B-74350C018598}" type="sibTrans" cxnId="{131DEC0D-5707-4806-9EF4-7B9F262288CA}">
      <dgm:prSet/>
      <dgm:spPr/>
      <dgm:t>
        <a:bodyPr/>
        <a:lstStyle/>
        <a:p>
          <a:endParaRPr lang="en-US"/>
        </a:p>
      </dgm:t>
    </dgm:pt>
    <dgm:pt modelId="{F9A9C37E-DC80-433F-8875-2BCA4E2BD488}" type="pres">
      <dgm:prSet presAssocID="{311D8D35-76E1-4B4A-AD40-62A878D5D978}" presName="hierChild1" presStyleCnt="0">
        <dgm:presLayoutVars>
          <dgm:chPref val="1"/>
          <dgm:dir/>
          <dgm:animOne val="branch"/>
          <dgm:animLvl val="lvl"/>
          <dgm:resizeHandles/>
        </dgm:presLayoutVars>
      </dgm:prSet>
      <dgm:spPr/>
    </dgm:pt>
    <dgm:pt modelId="{23073477-91CE-4F90-9870-1181F87C3467}" type="pres">
      <dgm:prSet presAssocID="{A8D776FB-0B28-4AA2-B429-53755309155B}" presName="hierRoot1" presStyleCnt="0"/>
      <dgm:spPr/>
    </dgm:pt>
    <dgm:pt modelId="{32249B8A-19C6-49E0-B515-FFCDC29868F7}" type="pres">
      <dgm:prSet presAssocID="{A8D776FB-0B28-4AA2-B429-53755309155B}" presName="composite" presStyleCnt="0"/>
      <dgm:spPr/>
    </dgm:pt>
    <dgm:pt modelId="{E391E701-305D-483D-B0D8-943388A8A176}" type="pres">
      <dgm:prSet presAssocID="{A8D776FB-0B28-4AA2-B429-53755309155B}" presName="background" presStyleLbl="node0" presStyleIdx="0" presStyleCnt="2"/>
      <dgm:spPr/>
    </dgm:pt>
    <dgm:pt modelId="{C98E57C6-1B96-4E65-B1FF-79159C25F90E}" type="pres">
      <dgm:prSet presAssocID="{A8D776FB-0B28-4AA2-B429-53755309155B}" presName="text" presStyleLbl="fgAcc0" presStyleIdx="0" presStyleCnt="2" custLinFactNeighborX="-886" custLinFactNeighborY="-71045">
        <dgm:presLayoutVars>
          <dgm:chPref val="3"/>
        </dgm:presLayoutVars>
      </dgm:prSet>
      <dgm:spPr/>
    </dgm:pt>
    <dgm:pt modelId="{6678913E-9CCC-4308-97F2-FE5D0E912D40}" type="pres">
      <dgm:prSet presAssocID="{A8D776FB-0B28-4AA2-B429-53755309155B}" presName="hierChild2" presStyleCnt="0"/>
      <dgm:spPr/>
    </dgm:pt>
    <dgm:pt modelId="{AA3F99BB-CAA0-4D19-931D-A8021C70AFA7}" type="pres">
      <dgm:prSet presAssocID="{2BC03CDE-4EEB-4293-A167-293DEAC7C391}" presName="hierRoot1" presStyleCnt="0"/>
      <dgm:spPr/>
    </dgm:pt>
    <dgm:pt modelId="{BE6F310D-E44B-446B-AC21-6232F600B17A}" type="pres">
      <dgm:prSet presAssocID="{2BC03CDE-4EEB-4293-A167-293DEAC7C391}" presName="composite" presStyleCnt="0"/>
      <dgm:spPr/>
    </dgm:pt>
    <dgm:pt modelId="{C901035E-0152-408C-A3EF-6047AC6B7BD7}" type="pres">
      <dgm:prSet presAssocID="{2BC03CDE-4EEB-4293-A167-293DEAC7C391}" presName="background" presStyleLbl="node0" presStyleIdx="1" presStyleCnt="2"/>
      <dgm:spPr/>
    </dgm:pt>
    <dgm:pt modelId="{94305D5E-85CB-4E07-BA67-C96C63B03BDB}" type="pres">
      <dgm:prSet presAssocID="{2BC03CDE-4EEB-4293-A167-293DEAC7C391}" presName="text" presStyleLbl="fgAcc0" presStyleIdx="1" presStyleCnt="2" custLinFactX="-21983" custLinFactNeighborX="-100000" custLinFactNeighborY="55547">
        <dgm:presLayoutVars>
          <dgm:chPref val="3"/>
        </dgm:presLayoutVars>
      </dgm:prSet>
      <dgm:spPr/>
    </dgm:pt>
    <dgm:pt modelId="{6AE3B1FF-E21D-4A37-91D9-ED734ED54395}" type="pres">
      <dgm:prSet presAssocID="{2BC03CDE-4EEB-4293-A167-293DEAC7C391}" presName="hierChild2" presStyleCnt="0"/>
      <dgm:spPr/>
    </dgm:pt>
  </dgm:ptLst>
  <dgm:cxnLst>
    <dgm:cxn modelId="{131DEC0D-5707-4806-9EF4-7B9F262288CA}" srcId="{311D8D35-76E1-4B4A-AD40-62A878D5D978}" destId="{2BC03CDE-4EEB-4293-A167-293DEAC7C391}" srcOrd="1" destOrd="0" parTransId="{AB2AED45-2D59-46BF-B50C-D22397387985}" sibTransId="{76486652-3A06-41A2-BB3B-74350C018598}"/>
    <dgm:cxn modelId="{93231E37-023A-4760-AEE2-ACE872E80598}" type="presOf" srcId="{311D8D35-76E1-4B4A-AD40-62A878D5D978}" destId="{F9A9C37E-DC80-433F-8875-2BCA4E2BD488}" srcOrd="0" destOrd="0" presId="urn:microsoft.com/office/officeart/2005/8/layout/hierarchy1"/>
    <dgm:cxn modelId="{A53D8C7A-DB11-4914-A444-7079D0F9E9FC}" type="presOf" srcId="{2BC03CDE-4EEB-4293-A167-293DEAC7C391}" destId="{94305D5E-85CB-4E07-BA67-C96C63B03BDB}" srcOrd="0" destOrd="0" presId="urn:microsoft.com/office/officeart/2005/8/layout/hierarchy1"/>
    <dgm:cxn modelId="{BBF20783-819B-4310-9126-E6D9736C6E2E}" srcId="{311D8D35-76E1-4B4A-AD40-62A878D5D978}" destId="{A8D776FB-0B28-4AA2-B429-53755309155B}" srcOrd="0" destOrd="0" parTransId="{9C8EF9E8-DD8B-4600-83F7-12EC961A91CD}" sibTransId="{DA47D398-D0D1-40F8-80ED-53E63A912A17}"/>
    <dgm:cxn modelId="{6DB72AC4-0FFF-4BC7-B1E3-BD99F4A3F588}" type="presOf" srcId="{A8D776FB-0B28-4AA2-B429-53755309155B}" destId="{C98E57C6-1B96-4E65-B1FF-79159C25F90E}" srcOrd="0" destOrd="0" presId="urn:microsoft.com/office/officeart/2005/8/layout/hierarchy1"/>
    <dgm:cxn modelId="{A2A911E3-7CD6-444E-81B6-856B55CD1EDA}" type="presParOf" srcId="{F9A9C37E-DC80-433F-8875-2BCA4E2BD488}" destId="{23073477-91CE-4F90-9870-1181F87C3467}" srcOrd="0" destOrd="0" presId="urn:microsoft.com/office/officeart/2005/8/layout/hierarchy1"/>
    <dgm:cxn modelId="{F1F87AE9-9282-439C-8A62-944532F27DF2}" type="presParOf" srcId="{23073477-91CE-4F90-9870-1181F87C3467}" destId="{32249B8A-19C6-49E0-B515-FFCDC29868F7}" srcOrd="0" destOrd="0" presId="urn:microsoft.com/office/officeart/2005/8/layout/hierarchy1"/>
    <dgm:cxn modelId="{E7A16F13-38C9-4AC0-A36B-9A1F7C4A5DBD}" type="presParOf" srcId="{32249B8A-19C6-49E0-B515-FFCDC29868F7}" destId="{E391E701-305D-483D-B0D8-943388A8A176}" srcOrd="0" destOrd="0" presId="urn:microsoft.com/office/officeart/2005/8/layout/hierarchy1"/>
    <dgm:cxn modelId="{702E03F5-7755-4CA6-A49E-1FA6776BB6A4}" type="presParOf" srcId="{32249B8A-19C6-49E0-B515-FFCDC29868F7}" destId="{C98E57C6-1B96-4E65-B1FF-79159C25F90E}" srcOrd="1" destOrd="0" presId="urn:microsoft.com/office/officeart/2005/8/layout/hierarchy1"/>
    <dgm:cxn modelId="{482A1EFC-0417-45D7-B083-A6C13480B0BA}" type="presParOf" srcId="{23073477-91CE-4F90-9870-1181F87C3467}" destId="{6678913E-9CCC-4308-97F2-FE5D0E912D40}" srcOrd="1" destOrd="0" presId="urn:microsoft.com/office/officeart/2005/8/layout/hierarchy1"/>
    <dgm:cxn modelId="{78C98987-23D2-441A-B8A6-C77214AFBE57}" type="presParOf" srcId="{F9A9C37E-DC80-433F-8875-2BCA4E2BD488}" destId="{AA3F99BB-CAA0-4D19-931D-A8021C70AFA7}" srcOrd="1" destOrd="0" presId="urn:microsoft.com/office/officeart/2005/8/layout/hierarchy1"/>
    <dgm:cxn modelId="{9D68AAA6-7621-4BDD-8F40-7C4213019649}" type="presParOf" srcId="{AA3F99BB-CAA0-4D19-931D-A8021C70AFA7}" destId="{BE6F310D-E44B-446B-AC21-6232F600B17A}" srcOrd="0" destOrd="0" presId="urn:microsoft.com/office/officeart/2005/8/layout/hierarchy1"/>
    <dgm:cxn modelId="{99A35C19-9EE7-40FF-A6C0-42724DB5E788}" type="presParOf" srcId="{BE6F310D-E44B-446B-AC21-6232F600B17A}" destId="{C901035E-0152-408C-A3EF-6047AC6B7BD7}" srcOrd="0" destOrd="0" presId="urn:microsoft.com/office/officeart/2005/8/layout/hierarchy1"/>
    <dgm:cxn modelId="{43249F46-422C-403B-ABF6-77A997C773C2}" type="presParOf" srcId="{BE6F310D-E44B-446B-AC21-6232F600B17A}" destId="{94305D5E-85CB-4E07-BA67-C96C63B03BDB}" srcOrd="1" destOrd="0" presId="urn:microsoft.com/office/officeart/2005/8/layout/hierarchy1"/>
    <dgm:cxn modelId="{8F76890C-11A3-417E-8D5C-95A12A720D6D}" type="presParOf" srcId="{AA3F99BB-CAA0-4D19-931D-A8021C70AFA7}" destId="{6AE3B1FF-E21D-4A37-91D9-ED734ED5439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E1AB56-84DA-4451-B023-1119327F24F9}"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A1032985-7C58-496A-B586-5EA63E89AFE4}">
      <dgm:prSet custT="1"/>
      <dgm:spPr>
        <a:solidFill>
          <a:srgbClr val="D34817">
            <a:tint val="40000"/>
            <a:hueOff val="0"/>
            <a:satOff val="0"/>
            <a:lumOff val="0"/>
            <a:alphaOff val="0"/>
          </a:srgbClr>
        </a:solidFill>
        <a:ln>
          <a:noFill/>
        </a:ln>
        <a:effectLst/>
      </dgm:spPr>
      <dgm:t>
        <a:bodyPr spcFirstLastPara="0" vert="horz" wrap="square" lIns="106680" tIns="106680" rIns="106680" bIns="106680" numCol="1" spcCol="1270" anchor="ctr" anchorCtr="0"/>
        <a:lstStyle/>
        <a:p>
          <a:pPr marL="0" lvl="0" indent="0" algn="l" defTabSz="1244600">
            <a:lnSpc>
              <a:spcPct val="90000"/>
            </a:lnSpc>
            <a:spcBef>
              <a:spcPct val="0"/>
            </a:spcBef>
            <a:spcAft>
              <a:spcPct val="35000"/>
            </a:spcAft>
            <a:buNone/>
          </a:pPr>
          <a:r>
            <a:rPr lang="en-US" sz="2000" kern="1200" dirty="0">
              <a:solidFill>
                <a:schemeClr val="tx1"/>
              </a:solidFill>
              <a:latin typeface="Arial"/>
              <a:ea typeface="+mn-ea"/>
              <a:cs typeface="+mn-cs"/>
            </a:rPr>
            <a:t>Tailor Coupon Expiration Dates</a:t>
          </a:r>
        </a:p>
      </dgm:t>
    </dgm:pt>
    <dgm:pt modelId="{C64BFF6D-DF3D-41BF-9AB4-AC1698852569}" type="parTrans" cxnId="{9666F6D6-530F-4FD9-B029-D0B2DD78BE0E}">
      <dgm:prSet/>
      <dgm:spPr/>
      <dgm:t>
        <a:bodyPr/>
        <a:lstStyle/>
        <a:p>
          <a:endParaRPr lang="en-US" sz="2000">
            <a:solidFill>
              <a:schemeClr val="tx1"/>
            </a:solidFill>
          </a:endParaRPr>
        </a:p>
      </dgm:t>
    </dgm:pt>
    <dgm:pt modelId="{A3431B41-9E12-4D06-9A48-421B61FBDB97}" type="sibTrans" cxnId="{9666F6D6-530F-4FD9-B029-D0B2DD78BE0E}">
      <dgm:prSet/>
      <dgm:spPr/>
      <dgm:t>
        <a:bodyPr/>
        <a:lstStyle/>
        <a:p>
          <a:endParaRPr lang="en-US" sz="1400">
            <a:solidFill>
              <a:schemeClr val="tx1"/>
            </a:solidFill>
          </a:endParaRPr>
        </a:p>
      </dgm:t>
    </dgm:pt>
    <dgm:pt modelId="{70BDEEAB-265A-454F-9F4E-B4289EFAFB5F}">
      <dgm:prSet custT="1"/>
      <dgm:spPr>
        <a:solidFill>
          <a:srgbClr val="D34817">
            <a:tint val="40000"/>
            <a:hueOff val="0"/>
            <a:satOff val="0"/>
            <a:lumOff val="0"/>
            <a:alphaOff val="0"/>
          </a:srgbClr>
        </a:solidFill>
        <a:ln>
          <a:noFill/>
        </a:ln>
        <a:effectLst/>
      </dgm:spPr>
      <dgm:t>
        <a:bodyPr spcFirstLastPara="0" vert="horz" wrap="square" lIns="106680" tIns="106680" rIns="106680" bIns="106680" numCol="1" spcCol="1270" anchor="ctr" anchorCtr="0"/>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Targeted Offers</a:t>
          </a:r>
        </a:p>
      </dgm:t>
    </dgm:pt>
    <dgm:pt modelId="{60A83919-2030-4C82-AA64-B731202F0F6C}" type="parTrans" cxnId="{BA9B73C0-B903-4639-BEAA-C16C76C19EBF}">
      <dgm:prSet/>
      <dgm:spPr/>
      <dgm:t>
        <a:bodyPr/>
        <a:lstStyle/>
        <a:p>
          <a:endParaRPr lang="en-US" sz="2000">
            <a:solidFill>
              <a:schemeClr val="tx1"/>
            </a:solidFill>
          </a:endParaRPr>
        </a:p>
      </dgm:t>
    </dgm:pt>
    <dgm:pt modelId="{C1487B4E-4CAA-42DF-A7A9-48496EBDD135}" type="sibTrans" cxnId="{BA9B73C0-B903-4639-BEAA-C16C76C19EBF}">
      <dgm:prSet/>
      <dgm:spPr/>
      <dgm:t>
        <a:bodyPr/>
        <a:lstStyle/>
        <a:p>
          <a:endParaRPr lang="en-US" sz="1400">
            <a:solidFill>
              <a:schemeClr val="tx1"/>
            </a:solidFill>
          </a:endParaRPr>
        </a:p>
      </dgm:t>
    </dgm:pt>
    <dgm:pt modelId="{B5EF6D09-E96F-4BE6-9D6D-9D2F8B2D8835}">
      <dgm:prSet custT="1"/>
      <dgm:spPr>
        <a:solidFill>
          <a:srgbClr val="D34817">
            <a:tint val="40000"/>
            <a:hueOff val="0"/>
            <a:satOff val="0"/>
            <a:lumOff val="0"/>
            <a:alphaOff val="0"/>
          </a:srgbClr>
        </a:solidFill>
        <a:ln>
          <a:noFill/>
        </a:ln>
        <a:effectLst/>
      </dgm:spPr>
      <dgm:t>
        <a:bodyPr spcFirstLastPara="0" vert="horz" wrap="square" lIns="106680" tIns="106680" rIns="106680" bIns="106680" numCol="1" spcCol="1270" anchor="ctr" anchorCtr="0"/>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A/B Testing</a:t>
          </a:r>
        </a:p>
      </dgm:t>
    </dgm:pt>
    <dgm:pt modelId="{13A2ED9F-39B2-49C4-AE04-A88B784C7D3B}" type="parTrans" cxnId="{BFDB1F77-237B-4ECA-AA15-5D4C91E7FABE}">
      <dgm:prSet/>
      <dgm:spPr/>
      <dgm:t>
        <a:bodyPr/>
        <a:lstStyle/>
        <a:p>
          <a:endParaRPr lang="en-US" sz="2000">
            <a:solidFill>
              <a:schemeClr val="tx1"/>
            </a:solidFill>
          </a:endParaRPr>
        </a:p>
      </dgm:t>
    </dgm:pt>
    <dgm:pt modelId="{ECD21479-D882-4912-B9F6-853D252F3528}" type="sibTrans" cxnId="{BFDB1F77-237B-4ECA-AA15-5D4C91E7FABE}">
      <dgm:prSet/>
      <dgm:spPr/>
      <dgm:t>
        <a:bodyPr/>
        <a:lstStyle/>
        <a:p>
          <a:endParaRPr lang="en-US" sz="1400">
            <a:solidFill>
              <a:schemeClr val="tx1"/>
            </a:solidFill>
          </a:endParaRPr>
        </a:p>
      </dgm:t>
    </dgm:pt>
    <dgm:pt modelId="{04F5CB0E-EF28-4BAC-BFB6-514E1804D36F}">
      <dgm:prSet custT="1"/>
      <dgm:spPr>
        <a:solidFill>
          <a:srgbClr val="D34817">
            <a:tint val="40000"/>
            <a:hueOff val="0"/>
            <a:satOff val="0"/>
            <a:lumOff val="0"/>
            <a:alphaOff val="0"/>
          </a:srgbClr>
        </a:solidFill>
        <a:ln>
          <a:noFill/>
        </a:ln>
        <a:effectLst/>
      </dgm:spPr>
      <dgm:t>
        <a:bodyPr spcFirstLastPara="0" vert="horz" wrap="square" lIns="106680" tIns="106680" rIns="106680" bIns="106680" numCol="1" spcCol="1270" anchor="ctr" anchorCtr="0"/>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Customer Engagement </a:t>
          </a:r>
        </a:p>
      </dgm:t>
    </dgm:pt>
    <dgm:pt modelId="{18E6E4DB-569D-4FDA-88FB-206BC3FAA1CF}" type="parTrans" cxnId="{511DDA82-A5AE-4F7D-A0BF-D8583D4CC355}">
      <dgm:prSet/>
      <dgm:spPr/>
      <dgm:t>
        <a:bodyPr/>
        <a:lstStyle/>
        <a:p>
          <a:endParaRPr lang="en-US" sz="2000">
            <a:solidFill>
              <a:schemeClr val="tx1"/>
            </a:solidFill>
          </a:endParaRPr>
        </a:p>
      </dgm:t>
    </dgm:pt>
    <dgm:pt modelId="{76095216-7C13-40DA-A423-4DC1836027C9}" type="sibTrans" cxnId="{511DDA82-A5AE-4F7D-A0BF-D8583D4CC355}">
      <dgm:prSet/>
      <dgm:spPr/>
      <dgm:t>
        <a:bodyPr/>
        <a:lstStyle/>
        <a:p>
          <a:endParaRPr lang="en-US" sz="1400">
            <a:solidFill>
              <a:schemeClr val="tx1"/>
            </a:solidFill>
          </a:endParaRPr>
        </a:p>
      </dgm:t>
    </dgm:pt>
    <dgm:pt modelId="{93D968A7-6850-46B0-BFA8-F7EE99680A49}">
      <dgm:prSet custT="1"/>
      <dgm:spPr>
        <a:solidFill>
          <a:srgbClr val="D34817">
            <a:tint val="40000"/>
            <a:hueOff val="0"/>
            <a:satOff val="0"/>
            <a:lumOff val="0"/>
            <a:alphaOff val="0"/>
          </a:srgbClr>
        </a:solidFill>
        <a:ln>
          <a:noFill/>
        </a:ln>
        <a:effectLst/>
      </dgm:spPr>
      <dgm:t>
        <a:bodyPr spcFirstLastPara="0" vert="horz" wrap="square" lIns="106680" tIns="106680" rIns="106680" bIns="106680" numCol="1" spcCol="1270" anchor="ctr" anchorCtr="0"/>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Supply Chain Optimization</a:t>
          </a:r>
        </a:p>
      </dgm:t>
    </dgm:pt>
    <dgm:pt modelId="{3150FA43-CDC5-4981-90CA-7ECCDC7FE04C}" type="parTrans" cxnId="{799137A8-298A-4221-8101-BF306EFE6A64}">
      <dgm:prSet/>
      <dgm:spPr/>
      <dgm:t>
        <a:bodyPr/>
        <a:lstStyle/>
        <a:p>
          <a:endParaRPr lang="en-US" sz="2000">
            <a:solidFill>
              <a:schemeClr val="tx1"/>
            </a:solidFill>
          </a:endParaRPr>
        </a:p>
      </dgm:t>
    </dgm:pt>
    <dgm:pt modelId="{69599FCC-8C63-487E-874E-6A56ED10DD16}" type="sibTrans" cxnId="{799137A8-298A-4221-8101-BF306EFE6A64}">
      <dgm:prSet/>
      <dgm:spPr/>
      <dgm:t>
        <a:bodyPr/>
        <a:lstStyle/>
        <a:p>
          <a:endParaRPr lang="en-US" sz="1400">
            <a:solidFill>
              <a:schemeClr val="tx1"/>
            </a:solidFill>
          </a:endParaRPr>
        </a:p>
      </dgm:t>
    </dgm:pt>
    <dgm:pt modelId="{6F11C3A1-110F-4C57-A50F-BEB2560D63BD}">
      <dgm:prSet custT="1"/>
      <dgm:spPr>
        <a:solidFill>
          <a:srgbClr val="D34817">
            <a:tint val="40000"/>
            <a:hueOff val="0"/>
            <a:satOff val="0"/>
            <a:lumOff val="0"/>
            <a:alphaOff val="0"/>
          </a:srgbClr>
        </a:solidFill>
        <a:ln>
          <a:noFill/>
        </a:ln>
        <a:effectLst/>
      </dgm:spPr>
      <dgm:t>
        <a:bodyPr spcFirstLastPara="0" vert="horz" wrap="square" lIns="106680" tIns="106680" rIns="106680" bIns="106680" numCol="1" spcCol="1270" anchor="ctr" anchorCtr="0"/>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Customer Segmentation</a:t>
          </a:r>
        </a:p>
      </dgm:t>
    </dgm:pt>
    <dgm:pt modelId="{D17595BA-E4F3-4FB2-9C34-F249A8A2BD3C}" type="parTrans" cxnId="{97079EB9-430F-4974-9526-A3FC362F5ED1}">
      <dgm:prSet/>
      <dgm:spPr/>
      <dgm:t>
        <a:bodyPr/>
        <a:lstStyle/>
        <a:p>
          <a:endParaRPr lang="en-US" sz="2000">
            <a:solidFill>
              <a:schemeClr val="tx1"/>
            </a:solidFill>
          </a:endParaRPr>
        </a:p>
      </dgm:t>
    </dgm:pt>
    <dgm:pt modelId="{CAA0738D-73F3-4F04-94A0-0FE34E7CEA0B}" type="sibTrans" cxnId="{97079EB9-430F-4974-9526-A3FC362F5ED1}">
      <dgm:prSet/>
      <dgm:spPr/>
      <dgm:t>
        <a:bodyPr/>
        <a:lstStyle/>
        <a:p>
          <a:endParaRPr lang="en-US" sz="1400">
            <a:solidFill>
              <a:schemeClr val="tx1"/>
            </a:solidFill>
          </a:endParaRPr>
        </a:p>
      </dgm:t>
    </dgm:pt>
    <dgm:pt modelId="{B0ABB8E4-3291-48D9-9488-F1170294FCEC}" type="pres">
      <dgm:prSet presAssocID="{C9E1AB56-84DA-4451-B023-1119327F24F9}" presName="linear" presStyleCnt="0">
        <dgm:presLayoutVars>
          <dgm:animLvl val="lvl"/>
          <dgm:resizeHandles val="exact"/>
        </dgm:presLayoutVars>
      </dgm:prSet>
      <dgm:spPr/>
    </dgm:pt>
    <dgm:pt modelId="{064DD9D8-8D69-41B1-A166-FD91F98FA279}" type="pres">
      <dgm:prSet presAssocID="{A1032985-7C58-496A-B586-5EA63E89AFE4}" presName="parentText" presStyleLbl="node1" presStyleIdx="0" presStyleCnt="6">
        <dgm:presLayoutVars>
          <dgm:chMax val="0"/>
          <dgm:bulletEnabled val="1"/>
        </dgm:presLayoutVars>
      </dgm:prSet>
      <dgm:spPr>
        <a:xfrm>
          <a:off x="0" y="21429"/>
          <a:ext cx="10636045" cy="636480"/>
        </a:xfrm>
        <a:prstGeom prst="roundRect">
          <a:avLst/>
        </a:prstGeom>
      </dgm:spPr>
    </dgm:pt>
    <dgm:pt modelId="{21D5DAE8-3DEF-47BB-B6D5-8D70E75C2D51}" type="pres">
      <dgm:prSet presAssocID="{A3431B41-9E12-4D06-9A48-421B61FBDB97}" presName="spacer" presStyleCnt="0"/>
      <dgm:spPr/>
    </dgm:pt>
    <dgm:pt modelId="{E4A424EF-2173-44AF-89BC-685F695104C2}" type="pres">
      <dgm:prSet presAssocID="{70BDEEAB-265A-454F-9F4E-B4289EFAFB5F}" presName="parentText" presStyleLbl="node1" presStyleIdx="1" presStyleCnt="6">
        <dgm:presLayoutVars>
          <dgm:chMax val="0"/>
          <dgm:bulletEnabled val="1"/>
        </dgm:presLayoutVars>
      </dgm:prSet>
      <dgm:spPr>
        <a:xfrm>
          <a:off x="0" y="755828"/>
          <a:ext cx="10636045" cy="636480"/>
        </a:xfrm>
        <a:prstGeom prst="roundRect">
          <a:avLst/>
        </a:prstGeom>
      </dgm:spPr>
    </dgm:pt>
    <dgm:pt modelId="{EC392305-A1F8-4F6F-866C-0194252956DE}" type="pres">
      <dgm:prSet presAssocID="{C1487B4E-4CAA-42DF-A7A9-48496EBDD135}" presName="spacer" presStyleCnt="0"/>
      <dgm:spPr/>
    </dgm:pt>
    <dgm:pt modelId="{DF1B922D-978A-4E3F-96E3-F0081033A9E2}" type="pres">
      <dgm:prSet presAssocID="{B5EF6D09-E96F-4BE6-9D6D-9D2F8B2D8835}" presName="parentText" presStyleLbl="node1" presStyleIdx="2" presStyleCnt="6">
        <dgm:presLayoutVars>
          <dgm:chMax val="0"/>
          <dgm:bulletEnabled val="1"/>
        </dgm:presLayoutVars>
      </dgm:prSet>
      <dgm:spPr>
        <a:xfrm>
          <a:off x="0" y="1490228"/>
          <a:ext cx="10636045" cy="636480"/>
        </a:xfrm>
        <a:prstGeom prst="roundRect">
          <a:avLst/>
        </a:prstGeom>
      </dgm:spPr>
    </dgm:pt>
    <dgm:pt modelId="{62BEB6B5-AD50-47A6-A1B4-BCF7F2BE440B}" type="pres">
      <dgm:prSet presAssocID="{ECD21479-D882-4912-B9F6-853D252F3528}" presName="spacer" presStyleCnt="0"/>
      <dgm:spPr/>
    </dgm:pt>
    <dgm:pt modelId="{1C8DC747-78A9-4263-BCEA-89839D1E10B4}" type="pres">
      <dgm:prSet presAssocID="{04F5CB0E-EF28-4BAC-BFB6-514E1804D36F}" presName="parentText" presStyleLbl="node1" presStyleIdx="3" presStyleCnt="6">
        <dgm:presLayoutVars>
          <dgm:chMax val="0"/>
          <dgm:bulletEnabled val="1"/>
        </dgm:presLayoutVars>
      </dgm:prSet>
      <dgm:spPr>
        <a:xfrm>
          <a:off x="0" y="2224629"/>
          <a:ext cx="10636045" cy="636480"/>
        </a:xfrm>
        <a:prstGeom prst="roundRect">
          <a:avLst/>
        </a:prstGeom>
      </dgm:spPr>
    </dgm:pt>
    <dgm:pt modelId="{B04D8F28-3521-42EE-A081-87D8558EA65B}" type="pres">
      <dgm:prSet presAssocID="{76095216-7C13-40DA-A423-4DC1836027C9}" presName="spacer" presStyleCnt="0"/>
      <dgm:spPr/>
    </dgm:pt>
    <dgm:pt modelId="{D1805204-6577-47E1-9C46-866BE89398A5}" type="pres">
      <dgm:prSet presAssocID="{93D968A7-6850-46B0-BFA8-F7EE99680A49}" presName="parentText" presStyleLbl="node1" presStyleIdx="4" presStyleCnt="6">
        <dgm:presLayoutVars>
          <dgm:chMax val="0"/>
          <dgm:bulletEnabled val="1"/>
        </dgm:presLayoutVars>
      </dgm:prSet>
      <dgm:spPr>
        <a:xfrm>
          <a:off x="0" y="2959028"/>
          <a:ext cx="10636045" cy="636480"/>
        </a:xfrm>
        <a:prstGeom prst="roundRect">
          <a:avLst/>
        </a:prstGeom>
      </dgm:spPr>
    </dgm:pt>
    <dgm:pt modelId="{3E066114-588E-47C3-A79E-3A50B1E42186}" type="pres">
      <dgm:prSet presAssocID="{69599FCC-8C63-487E-874E-6A56ED10DD16}" presName="spacer" presStyleCnt="0"/>
      <dgm:spPr/>
    </dgm:pt>
    <dgm:pt modelId="{D6BC7655-37AD-4AE1-B713-2CB4D6968F00}" type="pres">
      <dgm:prSet presAssocID="{6F11C3A1-110F-4C57-A50F-BEB2560D63BD}" presName="parentText" presStyleLbl="node1" presStyleIdx="5" presStyleCnt="6">
        <dgm:presLayoutVars>
          <dgm:chMax val="0"/>
          <dgm:bulletEnabled val="1"/>
        </dgm:presLayoutVars>
      </dgm:prSet>
      <dgm:spPr>
        <a:xfrm>
          <a:off x="0" y="3693429"/>
          <a:ext cx="10636045" cy="636480"/>
        </a:xfrm>
        <a:prstGeom prst="roundRect">
          <a:avLst/>
        </a:prstGeom>
      </dgm:spPr>
    </dgm:pt>
  </dgm:ptLst>
  <dgm:cxnLst>
    <dgm:cxn modelId="{5759CD10-1B75-4890-8CDA-F28D052C965C}" type="presOf" srcId="{A1032985-7C58-496A-B586-5EA63E89AFE4}" destId="{064DD9D8-8D69-41B1-A166-FD91F98FA279}" srcOrd="0" destOrd="0" presId="urn:microsoft.com/office/officeart/2005/8/layout/vList2"/>
    <dgm:cxn modelId="{A0271539-4EA9-4A10-A6F6-D18C878E1075}" type="presOf" srcId="{70BDEEAB-265A-454F-9F4E-B4289EFAFB5F}" destId="{E4A424EF-2173-44AF-89BC-685F695104C2}" srcOrd="0" destOrd="0" presId="urn:microsoft.com/office/officeart/2005/8/layout/vList2"/>
    <dgm:cxn modelId="{C8D0F15F-EAD1-4DEC-94FA-26E07EDAE9A6}" type="presOf" srcId="{B5EF6D09-E96F-4BE6-9D6D-9D2F8B2D8835}" destId="{DF1B922D-978A-4E3F-96E3-F0081033A9E2}" srcOrd="0" destOrd="0" presId="urn:microsoft.com/office/officeart/2005/8/layout/vList2"/>
    <dgm:cxn modelId="{BFDB1F77-237B-4ECA-AA15-5D4C91E7FABE}" srcId="{C9E1AB56-84DA-4451-B023-1119327F24F9}" destId="{B5EF6D09-E96F-4BE6-9D6D-9D2F8B2D8835}" srcOrd="2" destOrd="0" parTransId="{13A2ED9F-39B2-49C4-AE04-A88B784C7D3B}" sibTransId="{ECD21479-D882-4912-B9F6-853D252F3528}"/>
    <dgm:cxn modelId="{511DDA82-A5AE-4F7D-A0BF-D8583D4CC355}" srcId="{C9E1AB56-84DA-4451-B023-1119327F24F9}" destId="{04F5CB0E-EF28-4BAC-BFB6-514E1804D36F}" srcOrd="3" destOrd="0" parTransId="{18E6E4DB-569D-4FDA-88FB-206BC3FAA1CF}" sibTransId="{76095216-7C13-40DA-A423-4DC1836027C9}"/>
    <dgm:cxn modelId="{799137A8-298A-4221-8101-BF306EFE6A64}" srcId="{C9E1AB56-84DA-4451-B023-1119327F24F9}" destId="{93D968A7-6850-46B0-BFA8-F7EE99680A49}" srcOrd="4" destOrd="0" parTransId="{3150FA43-CDC5-4981-90CA-7ECCDC7FE04C}" sibTransId="{69599FCC-8C63-487E-874E-6A56ED10DD16}"/>
    <dgm:cxn modelId="{97079EB9-430F-4974-9526-A3FC362F5ED1}" srcId="{C9E1AB56-84DA-4451-B023-1119327F24F9}" destId="{6F11C3A1-110F-4C57-A50F-BEB2560D63BD}" srcOrd="5" destOrd="0" parTransId="{D17595BA-E4F3-4FB2-9C34-F249A8A2BD3C}" sibTransId="{CAA0738D-73F3-4F04-94A0-0FE34E7CEA0B}"/>
    <dgm:cxn modelId="{041161BF-76E2-442B-ADB6-B97365F4779F}" type="presOf" srcId="{C9E1AB56-84DA-4451-B023-1119327F24F9}" destId="{B0ABB8E4-3291-48D9-9488-F1170294FCEC}" srcOrd="0" destOrd="0" presId="urn:microsoft.com/office/officeart/2005/8/layout/vList2"/>
    <dgm:cxn modelId="{BA9B73C0-B903-4639-BEAA-C16C76C19EBF}" srcId="{C9E1AB56-84DA-4451-B023-1119327F24F9}" destId="{70BDEEAB-265A-454F-9F4E-B4289EFAFB5F}" srcOrd="1" destOrd="0" parTransId="{60A83919-2030-4C82-AA64-B731202F0F6C}" sibTransId="{C1487B4E-4CAA-42DF-A7A9-48496EBDD135}"/>
    <dgm:cxn modelId="{9666F6D6-530F-4FD9-B029-D0B2DD78BE0E}" srcId="{C9E1AB56-84DA-4451-B023-1119327F24F9}" destId="{A1032985-7C58-496A-B586-5EA63E89AFE4}" srcOrd="0" destOrd="0" parTransId="{C64BFF6D-DF3D-41BF-9AB4-AC1698852569}" sibTransId="{A3431B41-9E12-4D06-9A48-421B61FBDB97}"/>
    <dgm:cxn modelId="{44A8F3EA-9760-4FAB-AAD9-5F58C34EC6C9}" type="presOf" srcId="{6F11C3A1-110F-4C57-A50F-BEB2560D63BD}" destId="{D6BC7655-37AD-4AE1-B713-2CB4D6968F00}" srcOrd="0" destOrd="0" presId="urn:microsoft.com/office/officeart/2005/8/layout/vList2"/>
    <dgm:cxn modelId="{069E37F7-559F-4FB1-BB75-171F1481E404}" type="presOf" srcId="{93D968A7-6850-46B0-BFA8-F7EE99680A49}" destId="{D1805204-6577-47E1-9C46-866BE89398A5}" srcOrd="0" destOrd="0" presId="urn:microsoft.com/office/officeart/2005/8/layout/vList2"/>
    <dgm:cxn modelId="{ABE54DFB-FBDA-4F4D-913B-00BC449FB546}" type="presOf" srcId="{04F5CB0E-EF28-4BAC-BFB6-514E1804D36F}" destId="{1C8DC747-78A9-4263-BCEA-89839D1E10B4}" srcOrd="0" destOrd="0" presId="urn:microsoft.com/office/officeart/2005/8/layout/vList2"/>
    <dgm:cxn modelId="{3139183A-5D8B-4DB2-933E-01333C800FD0}" type="presParOf" srcId="{B0ABB8E4-3291-48D9-9488-F1170294FCEC}" destId="{064DD9D8-8D69-41B1-A166-FD91F98FA279}" srcOrd="0" destOrd="0" presId="urn:microsoft.com/office/officeart/2005/8/layout/vList2"/>
    <dgm:cxn modelId="{ECFFF249-CDAB-453B-AB0D-9C511F7C8131}" type="presParOf" srcId="{B0ABB8E4-3291-48D9-9488-F1170294FCEC}" destId="{21D5DAE8-3DEF-47BB-B6D5-8D70E75C2D51}" srcOrd="1" destOrd="0" presId="urn:microsoft.com/office/officeart/2005/8/layout/vList2"/>
    <dgm:cxn modelId="{E89325B7-6804-483D-910C-97E8154FD8D5}" type="presParOf" srcId="{B0ABB8E4-3291-48D9-9488-F1170294FCEC}" destId="{E4A424EF-2173-44AF-89BC-685F695104C2}" srcOrd="2" destOrd="0" presId="urn:microsoft.com/office/officeart/2005/8/layout/vList2"/>
    <dgm:cxn modelId="{A7656A60-54F6-4808-A12F-356BFA1D70BC}" type="presParOf" srcId="{B0ABB8E4-3291-48D9-9488-F1170294FCEC}" destId="{EC392305-A1F8-4F6F-866C-0194252956DE}" srcOrd="3" destOrd="0" presId="urn:microsoft.com/office/officeart/2005/8/layout/vList2"/>
    <dgm:cxn modelId="{3903C00A-8026-4FD7-A302-629DCD435223}" type="presParOf" srcId="{B0ABB8E4-3291-48D9-9488-F1170294FCEC}" destId="{DF1B922D-978A-4E3F-96E3-F0081033A9E2}" srcOrd="4" destOrd="0" presId="urn:microsoft.com/office/officeart/2005/8/layout/vList2"/>
    <dgm:cxn modelId="{16F7B72B-360A-4BAB-BF97-90E0C7367689}" type="presParOf" srcId="{B0ABB8E4-3291-48D9-9488-F1170294FCEC}" destId="{62BEB6B5-AD50-47A6-A1B4-BCF7F2BE440B}" srcOrd="5" destOrd="0" presId="urn:microsoft.com/office/officeart/2005/8/layout/vList2"/>
    <dgm:cxn modelId="{1F757963-1A4E-486F-802A-D1E53F7F236A}" type="presParOf" srcId="{B0ABB8E4-3291-48D9-9488-F1170294FCEC}" destId="{1C8DC747-78A9-4263-BCEA-89839D1E10B4}" srcOrd="6" destOrd="0" presId="urn:microsoft.com/office/officeart/2005/8/layout/vList2"/>
    <dgm:cxn modelId="{5F23CFD6-7E06-4543-80F0-3129670084E8}" type="presParOf" srcId="{B0ABB8E4-3291-48D9-9488-F1170294FCEC}" destId="{B04D8F28-3521-42EE-A081-87D8558EA65B}" srcOrd="7" destOrd="0" presId="urn:microsoft.com/office/officeart/2005/8/layout/vList2"/>
    <dgm:cxn modelId="{D3D9BE2A-D876-4B0A-998E-E634D054A499}" type="presParOf" srcId="{B0ABB8E4-3291-48D9-9488-F1170294FCEC}" destId="{D1805204-6577-47E1-9C46-866BE89398A5}" srcOrd="8" destOrd="0" presId="urn:microsoft.com/office/officeart/2005/8/layout/vList2"/>
    <dgm:cxn modelId="{A0C110DE-E5A9-4A83-8B55-460F00436818}" type="presParOf" srcId="{B0ABB8E4-3291-48D9-9488-F1170294FCEC}" destId="{3E066114-588E-47C3-A79E-3A50B1E42186}" srcOrd="9" destOrd="0" presId="urn:microsoft.com/office/officeart/2005/8/layout/vList2"/>
    <dgm:cxn modelId="{39E2E1C7-6283-4849-8CF9-B88ECC9C37CE}" type="presParOf" srcId="{B0ABB8E4-3291-48D9-9488-F1170294FCEC}" destId="{D6BC7655-37AD-4AE1-B713-2CB4D6968F00}"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E1AB56-84DA-4451-B023-1119327F24F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1032985-7C58-496A-B586-5EA63E89AFE4}">
      <dgm:prSet custT="1"/>
      <dgm:spPr/>
      <dgm:t>
        <a:bodyPr/>
        <a:lstStyle/>
        <a:p>
          <a:r>
            <a:rPr lang="en-US" sz="3000" dirty="0"/>
            <a:t>Focus on the grocery department</a:t>
          </a:r>
        </a:p>
      </dgm:t>
    </dgm:pt>
    <dgm:pt modelId="{C64BFF6D-DF3D-41BF-9AB4-AC1698852569}" type="parTrans" cxnId="{9666F6D6-530F-4FD9-B029-D0B2DD78BE0E}">
      <dgm:prSet/>
      <dgm:spPr/>
      <dgm:t>
        <a:bodyPr/>
        <a:lstStyle/>
        <a:p>
          <a:endParaRPr lang="en-US" sz="3000"/>
        </a:p>
      </dgm:t>
    </dgm:pt>
    <dgm:pt modelId="{A3431B41-9E12-4D06-9A48-421B61FBDB97}" type="sibTrans" cxnId="{9666F6D6-530F-4FD9-B029-D0B2DD78BE0E}">
      <dgm:prSet/>
      <dgm:spPr/>
      <dgm:t>
        <a:bodyPr/>
        <a:lstStyle/>
        <a:p>
          <a:endParaRPr lang="en-US" sz="3000"/>
        </a:p>
      </dgm:t>
    </dgm:pt>
    <dgm:pt modelId="{4B068C05-844F-4154-8153-8660FA6AC25D}">
      <dgm:prSet custT="1"/>
      <dgm:spPr/>
      <dgm:t>
        <a:bodyPr/>
        <a:lstStyle/>
        <a:p>
          <a:r>
            <a:rPr lang="en-US" sz="3000" dirty="0"/>
            <a:t>Enhance product selection based on product family and product group</a:t>
          </a:r>
        </a:p>
      </dgm:t>
    </dgm:pt>
    <dgm:pt modelId="{C9D7E5D3-7D81-46E7-86E6-4FBD8CEC1A14}" type="parTrans" cxnId="{A9D414D2-ED76-4C13-8B28-1131D66FAC1B}">
      <dgm:prSet/>
      <dgm:spPr/>
      <dgm:t>
        <a:bodyPr/>
        <a:lstStyle/>
        <a:p>
          <a:endParaRPr lang="en-US" sz="3000"/>
        </a:p>
      </dgm:t>
    </dgm:pt>
    <dgm:pt modelId="{DF437BCF-C91E-45B4-BD64-9A55BF219095}" type="sibTrans" cxnId="{A9D414D2-ED76-4C13-8B28-1131D66FAC1B}">
      <dgm:prSet/>
      <dgm:spPr/>
      <dgm:t>
        <a:bodyPr/>
        <a:lstStyle/>
        <a:p>
          <a:endParaRPr lang="en-US" sz="3000"/>
        </a:p>
      </dgm:t>
    </dgm:pt>
    <dgm:pt modelId="{BD5BD58E-2FFB-4C5E-9314-890A0E350050}">
      <dgm:prSet custT="1"/>
      <dgm:spPr/>
      <dgm:t>
        <a:bodyPr/>
        <a:lstStyle/>
        <a:p>
          <a:r>
            <a:rPr lang="en-US" sz="3000"/>
            <a:t>Filtered out seasonal items</a:t>
          </a:r>
          <a:endParaRPr lang="en-US" sz="3000" dirty="0"/>
        </a:p>
      </dgm:t>
    </dgm:pt>
    <dgm:pt modelId="{AD1F7779-38BB-427D-919C-52CBE0798E08}" type="parTrans" cxnId="{166E9AD7-C793-4FCF-9B2B-7F94F05C0380}">
      <dgm:prSet/>
      <dgm:spPr/>
      <dgm:t>
        <a:bodyPr/>
        <a:lstStyle/>
        <a:p>
          <a:endParaRPr lang="en-US" sz="3000"/>
        </a:p>
      </dgm:t>
    </dgm:pt>
    <dgm:pt modelId="{F9CD4448-C98B-45FF-9776-567A1446B353}" type="sibTrans" cxnId="{166E9AD7-C793-4FCF-9B2B-7F94F05C0380}">
      <dgm:prSet/>
      <dgm:spPr/>
      <dgm:t>
        <a:bodyPr/>
        <a:lstStyle/>
        <a:p>
          <a:endParaRPr lang="en-US" sz="3000"/>
        </a:p>
      </dgm:t>
    </dgm:pt>
    <dgm:pt modelId="{59EAE622-09F8-4EF6-8878-E1EC7A1EB4C7}" type="pres">
      <dgm:prSet presAssocID="{C9E1AB56-84DA-4451-B023-1119327F24F9}" presName="vert0" presStyleCnt="0">
        <dgm:presLayoutVars>
          <dgm:dir/>
          <dgm:animOne val="branch"/>
          <dgm:animLvl val="lvl"/>
        </dgm:presLayoutVars>
      </dgm:prSet>
      <dgm:spPr/>
    </dgm:pt>
    <dgm:pt modelId="{7B00BE32-DE14-465B-8EB7-8F2800EE74CF}" type="pres">
      <dgm:prSet presAssocID="{A1032985-7C58-496A-B586-5EA63E89AFE4}" presName="thickLine" presStyleLbl="alignNode1" presStyleIdx="0" presStyleCnt="3"/>
      <dgm:spPr/>
    </dgm:pt>
    <dgm:pt modelId="{2A56F1BC-6997-48A4-9F71-9BA810906D84}" type="pres">
      <dgm:prSet presAssocID="{A1032985-7C58-496A-B586-5EA63E89AFE4}" presName="horz1" presStyleCnt="0"/>
      <dgm:spPr/>
    </dgm:pt>
    <dgm:pt modelId="{1F69D9A0-C154-4318-AFBF-9411D72602F7}" type="pres">
      <dgm:prSet presAssocID="{A1032985-7C58-496A-B586-5EA63E89AFE4}" presName="tx1" presStyleLbl="revTx" presStyleIdx="0" presStyleCnt="3"/>
      <dgm:spPr/>
    </dgm:pt>
    <dgm:pt modelId="{93170EEF-07EC-4B04-A713-9303898AFF81}" type="pres">
      <dgm:prSet presAssocID="{A1032985-7C58-496A-B586-5EA63E89AFE4}" presName="vert1" presStyleCnt="0"/>
      <dgm:spPr/>
    </dgm:pt>
    <dgm:pt modelId="{2FC9E5F6-8F72-4D0E-ACE0-D9916838D48A}" type="pres">
      <dgm:prSet presAssocID="{4B068C05-844F-4154-8153-8660FA6AC25D}" presName="thickLine" presStyleLbl="alignNode1" presStyleIdx="1" presStyleCnt="3"/>
      <dgm:spPr/>
    </dgm:pt>
    <dgm:pt modelId="{3CE24EAB-397C-4019-8C41-A4BE71C5115D}" type="pres">
      <dgm:prSet presAssocID="{4B068C05-844F-4154-8153-8660FA6AC25D}" presName="horz1" presStyleCnt="0"/>
      <dgm:spPr/>
    </dgm:pt>
    <dgm:pt modelId="{3588736D-AB5E-424A-AA02-1E2BF6432942}" type="pres">
      <dgm:prSet presAssocID="{4B068C05-844F-4154-8153-8660FA6AC25D}" presName="tx1" presStyleLbl="revTx" presStyleIdx="1" presStyleCnt="3"/>
      <dgm:spPr/>
    </dgm:pt>
    <dgm:pt modelId="{6463603C-CB9B-4EDB-BBFA-71E8CB944AA8}" type="pres">
      <dgm:prSet presAssocID="{4B068C05-844F-4154-8153-8660FA6AC25D}" presName="vert1" presStyleCnt="0"/>
      <dgm:spPr/>
    </dgm:pt>
    <dgm:pt modelId="{4365CACF-B2D4-4349-B9ED-B3C1F3616EB8}" type="pres">
      <dgm:prSet presAssocID="{BD5BD58E-2FFB-4C5E-9314-890A0E350050}" presName="thickLine" presStyleLbl="alignNode1" presStyleIdx="2" presStyleCnt="3"/>
      <dgm:spPr/>
    </dgm:pt>
    <dgm:pt modelId="{B75E2E99-CEBF-4016-8B02-3016967A324B}" type="pres">
      <dgm:prSet presAssocID="{BD5BD58E-2FFB-4C5E-9314-890A0E350050}" presName="horz1" presStyleCnt="0"/>
      <dgm:spPr/>
    </dgm:pt>
    <dgm:pt modelId="{DAE1C1D7-F9A8-437B-AC48-73BBFEBC2181}" type="pres">
      <dgm:prSet presAssocID="{BD5BD58E-2FFB-4C5E-9314-890A0E350050}" presName="tx1" presStyleLbl="revTx" presStyleIdx="2" presStyleCnt="3"/>
      <dgm:spPr/>
    </dgm:pt>
    <dgm:pt modelId="{00E66577-4774-4268-8571-0FE6C415AF16}" type="pres">
      <dgm:prSet presAssocID="{BD5BD58E-2FFB-4C5E-9314-890A0E350050}" presName="vert1" presStyleCnt="0"/>
      <dgm:spPr/>
    </dgm:pt>
  </dgm:ptLst>
  <dgm:cxnLst>
    <dgm:cxn modelId="{74CBD03B-2076-4380-95D1-6CF860ECFA3C}" type="presOf" srcId="{A1032985-7C58-496A-B586-5EA63E89AFE4}" destId="{1F69D9A0-C154-4318-AFBF-9411D72602F7}" srcOrd="0" destOrd="0" presId="urn:microsoft.com/office/officeart/2008/layout/LinedList"/>
    <dgm:cxn modelId="{24E81E79-1978-4E7F-ACC6-7C1512D68F56}" type="presOf" srcId="{BD5BD58E-2FFB-4C5E-9314-890A0E350050}" destId="{DAE1C1D7-F9A8-437B-AC48-73BBFEBC2181}" srcOrd="0" destOrd="0" presId="urn:microsoft.com/office/officeart/2008/layout/LinedList"/>
    <dgm:cxn modelId="{26BA3DAE-13FB-4091-BE5B-9856516416FC}" type="presOf" srcId="{C9E1AB56-84DA-4451-B023-1119327F24F9}" destId="{59EAE622-09F8-4EF6-8878-E1EC7A1EB4C7}" srcOrd="0" destOrd="0" presId="urn:microsoft.com/office/officeart/2008/layout/LinedList"/>
    <dgm:cxn modelId="{08C150B4-AC60-483E-B4CE-E59C2E492E16}" type="presOf" srcId="{4B068C05-844F-4154-8153-8660FA6AC25D}" destId="{3588736D-AB5E-424A-AA02-1E2BF6432942}" srcOrd="0" destOrd="0" presId="urn:microsoft.com/office/officeart/2008/layout/LinedList"/>
    <dgm:cxn modelId="{A9D414D2-ED76-4C13-8B28-1131D66FAC1B}" srcId="{C9E1AB56-84DA-4451-B023-1119327F24F9}" destId="{4B068C05-844F-4154-8153-8660FA6AC25D}" srcOrd="1" destOrd="0" parTransId="{C9D7E5D3-7D81-46E7-86E6-4FBD8CEC1A14}" sibTransId="{DF437BCF-C91E-45B4-BD64-9A55BF219095}"/>
    <dgm:cxn modelId="{9666F6D6-530F-4FD9-B029-D0B2DD78BE0E}" srcId="{C9E1AB56-84DA-4451-B023-1119327F24F9}" destId="{A1032985-7C58-496A-B586-5EA63E89AFE4}" srcOrd="0" destOrd="0" parTransId="{C64BFF6D-DF3D-41BF-9AB4-AC1698852569}" sibTransId="{A3431B41-9E12-4D06-9A48-421B61FBDB97}"/>
    <dgm:cxn modelId="{166E9AD7-C793-4FCF-9B2B-7F94F05C0380}" srcId="{C9E1AB56-84DA-4451-B023-1119327F24F9}" destId="{BD5BD58E-2FFB-4C5E-9314-890A0E350050}" srcOrd="2" destOrd="0" parTransId="{AD1F7779-38BB-427D-919C-52CBE0798E08}" sibTransId="{F9CD4448-C98B-45FF-9776-567A1446B353}"/>
    <dgm:cxn modelId="{604C4F43-358B-49A6-B79B-31D8A0D228D1}" type="presParOf" srcId="{59EAE622-09F8-4EF6-8878-E1EC7A1EB4C7}" destId="{7B00BE32-DE14-465B-8EB7-8F2800EE74CF}" srcOrd="0" destOrd="0" presId="urn:microsoft.com/office/officeart/2008/layout/LinedList"/>
    <dgm:cxn modelId="{C4494A08-EDA2-4110-8F9A-B0099E9247DB}" type="presParOf" srcId="{59EAE622-09F8-4EF6-8878-E1EC7A1EB4C7}" destId="{2A56F1BC-6997-48A4-9F71-9BA810906D84}" srcOrd="1" destOrd="0" presId="urn:microsoft.com/office/officeart/2008/layout/LinedList"/>
    <dgm:cxn modelId="{4C33BA41-8773-4289-8859-F829565D8765}" type="presParOf" srcId="{2A56F1BC-6997-48A4-9F71-9BA810906D84}" destId="{1F69D9A0-C154-4318-AFBF-9411D72602F7}" srcOrd="0" destOrd="0" presId="urn:microsoft.com/office/officeart/2008/layout/LinedList"/>
    <dgm:cxn modelId="{BFBCBD2F-104A-480B-AD6D-43EBEA1E8B2C}" type="presParOf" srcId="{2A56F1BC-6997-48A4-9F71-9BA810906D84}" destId="{93170EEF-07EC-4B04-A713-9303898AFF81}" srcOrd="1" destOrd="0" presId="urn:microsoft.com/office/officeart/2008/layout/LinedList"/>
    <dgm:cxn modelId="{00B1290D-D8F7-456A-9BE7-DD6B73B13CC0}" type="presParOf" srcId="{59EAE622-09F8-4EF6-8878-E1EC7A1EB4C7}" destId="{2FC9E5F6-8F72-4D0E-ACE0-D9916838D48A}" srcOrd="2" destOrd="0" presId="urn:microsoft.com/office/officeart/2008/layout/LinedList"/>
    <dgm:cxn modelId="{2916976A-036B-4C3E-B193-98A2A4189C8F}" type="presParOf" srcId="{59EAE622-09F8-4EF6-8878-E1EC7A1EB4C7}" destId="{3CE24EAB-397C-4019-8C41-A4BE71C5115D}" srcOrd="3" destOrd="0" presId="urn:microsoft.com/office/officeart/2008/layout/LinedList"/>
    <dgm:cxn modelId="{D4F0AE18-068B-441C-B848-D9552859D4E2}" type="presParOf" srcId="{3CE24EAB-397C-4019-8C41-A4BE71C5115D}" destId="{3588736D-AB5E-424A-AA02-1E2BF6432942}" srcOrd="0" destOrd="0" presId="urn:microsoft.com/office/officeart/2008/layout/LinedList"/>
    <dgm:cxn modelId="{1C566C6C-B538-46C1-9377-1A79A073F617}" type="presParOf" srcId="{3CE24EAB-397C-4019-8C41-A4BE71C5115D}" destId="{6463603C-CB9B-4EDB-BBFA-71E8CB944AA8}" srcOrd="1" destOrd="0" presId="urn:microsoft.com/office/officeart/2008/layout/LinedList"/>
    <dgm:cxn modelId="{73DB8189-89B7-412D-A51B-FCABA667FC88}" type="presParOf" srcId="{59EAE622-09F8-4EF6-8878-E1EC7A1EB4C7}" destId="{4365CACF-B2D4-4349-B9ED-B3C1F3616EB8}" srcOrd="4" destOrd="0" presId="urn:microsoft.com/office/officeart/2008/layout/LinedList"/>
    <dgm:cxn modelId="{72958BE4-4DA7-4C7F-8831-6F77FFB97F3A}" type="presParOf" srcId="{59EAE622-09F8-4EF6-8878-E1EC7A1EB4C7}" destId="{B75E2E99-CEBF-4016-8B02-3016967A324B}" srcOrd="5" destOrd="0" presId="urn:microsoft.com/office/officeart/2008/layout/LinedList"/>
    <dgm:cxn modelId="{9CA4D664-12C6-49D3-BCE1-ECB66E6D4AAC}" type="presParOf" srcId="{B75E2E99-CEBF-4016-8B02-3016967A324B}" destId="{DAE1C1D7-F9A8-437B-AC48-73BBFEBC2181}" srcOrd="0" destOrd="0" presId="urn:microsoft.com/office/officeart/2008/layout/LinedList"/>
    <dgm:cxn modelId="{5A90387F-1B74-42EE-A48F-813A679DA65C}" type="presParOf" srcId="{B75E2E99-CEBF-4016-8B02-3016967A324B}" destId="{00E66577-4774-4268-8571-0FE6C415AF1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BC702A-6A72-414C-A1AE-0C5C6FB9FDAD}" type="doc">
      <dgm:prSet loTypeId="urn:microsoft.com/office/officeart/2018/2/layout/IconVerticalSolidList" loCatId="icon" qsTypeId="urn:microsoft.com/office/officeart/2005/8/quickstyle/simple1" qsCatId="simple" csTypeId="urn:microsoft.com/office/officeart/2005/8/colors/accent1_1" csCatId="accent1" phldr="1"/>
      <dgm:spPr/>
      <dgm:t>
        <a:bodyPr/>
        <a:lstStyle/>
        <a:p>
          <a:endParaRPr lang="en-US"/>
        </a:p>
      </dgm:t>
    </dgm:pt>
    <dgm:pt modelId="{AF761B8D-98F9-41E1-843D-B463717B0608}">
      <dgm:prSet custT="1"/>
      <dgm:spPr/>
      <dgm:t>
        <a:bodyPr/>
        <a:lstStyle/>
        <a:p>
          <a:pPr>
            <a:lnSpc>
              <a:spcPct val="100000"/>
            </a:lnSpc>
          </a:pPr>
          <a:r>
            <a:rPr lang="en-US" sz="1900" kern="1200">
              <a:latin typeface="+mj-lt"/>
              <a:ea typeface="+mn-ea"/>
              <a:cs typeface="+mn-cs"/>
            </a:rPr>
            <a:t>Inventory</a:t>
          </a:r>
          <a:r>
            <a:rPr lang="en-US" sz="1900" kern="1200">
              <a:latin typeface="+mj-lt"/>
            </a:rPr>
            <a:t> Data</a:t>
          </a:r>
          <a:endParaRPr lang="en-US" sz="1900" kern="1200" dirty="0">
            <a:latin typeface="+mj-lt"/>
          </a:endParaRPr>
        </a:p>
      </dgm:t>
    </dgm:pt>
    <dgm:pt modelId="{34C8218E-923E-4BBA-AEED-E6E3988DE8D4}" type="parTrans" cxnId="{84783883-3117-404F-B7A6-622F4318DD3E}">
      <dgm:prSet/>
      <dgm:spPr/>
      <dgm:t>
        <a:bodyPr/>
        <a:lstStyle/>
        <a:p>
          <a:endParaRPr lang="en-US" sz="2400">
            <a:latin typeface="+mj-lt"/>
          </a:endParaRPr>
        </a:p>
      </dgm:t>
    </dgm:pt>
    <dgm:pt modelId="{A79EEEBC-D836-4553-8C90-09291D9A4C91}" type="sibTrans" cxnId="{84783883-3117-404F-B7A6-622F4318DD3E}">
      <dgm:prSet/>
      <dgm:spPr/>
      <dgm:t>
        <a:bodyPr/>
        <a:lstStyle/>
        <a:p>
          <a:endParaRPr lang="en-US">
            <a:latin typeface="+mj-lt"/>
          </a:endParaRPr>
        </a:p>
      </dgm:t>
    </dgm:pt>
    <dgm:pt modelId="{A9A2016C-A1F8-4A97-9D2F-A57335B802B1}">
      <dgm:prSet/>
      <dgm:spPr/>
      <dgm:t>
        <a:bodyPr/>
        <a:lstStyle/>
        <a:p>
          <a:pPr>
            <a:lnSpc>
              <a:spcPct val="100000"/>
            </a:lnSpc>
          </a:pPr>
          <a:r>
            <a:rPr lang="en-US">
              <a:latin typeface="+mj-lt"/>
            </a:rPr>
            <a:t>Store Location Dats</a:t>
          </a:r>
        </a:p>
      </dgm:t>
    </dgm:pt>
    <dgm:pt modelId="{B5FE57D4-6F6E-4331-B988-0CE86B58BCB5}" type="parTrans" cxnId="{2670929E-18A3-4C37-B93D-2F17A8AA1D4B}">
      <dgm:prSet/>
      <dgm:spPr/>
      <dgm:t>
        <a:bodyPr/>
        <a:lstStyle/>
        <a:p>
          <a:endParaRPr lang="en-US" sz="2400">
            <a:latin typeface="+mj-lt"/>
          </a:endParaRPr>
        </a:p>
      </dgm:t>
    </dgm:pt>
    <dgm:pt modelId="{331FB1A0-E05E-4CBB-9A9D-3CE8521E1A58}" type="sibTrans" cxnId="{2670929E-18A3-4C37-B93D-2F17A8AA1D4B}">
      <dgm:prSet/>
      <dgm:spPr/>
      <dgm:t>
        <a:bodyPr/>
        <a:lstStyle/>
        <a:p>
          <a:endParaRPr lang="en-US">
            <a:latin typeface="+mj-lt"/>
          </a:endParaRPr>
        </a:p>
      </dgm:t>
    </dgm:pt>
    <dgm:pt modelId="{9233D7A9-7A36-4F9A-8AC2-5787B52FC03C}">
      <dgm:prSet/>
      <dgm:spPr/>
      <dgm:t>
        <a:bodyPr/>
        <a:lstStyle/>
        <a:p>
          <a:pPr>
            <a:lnSpc>
              <a:spcPct val="100000"/>
            </a:lnSpc>
          </a:pPr>
          <a:r>
            <a:rPr lang="en-US">
              <a:latin typeface="+mj-lt"/>
            </a:rPr>
            <a:t>Supply Chain Visibility Tools</a:t>
          </a:r>
        </a:p>
      </dgm:t>
    </dgm:pt>
    <dgm:pt modelId="{4363A27C-6A1C-4AC7-BD3B-05FCC0FBDC16}" type="parTrans" cxnId="{860A0A38-FFCE-43D8-A18A-4DF4D81AB51A}">
      <dgm:prSet/>
      <dgm:spPr/>
      <dgm:t>
        <a:bodyPr/>
        <a:lstStyle/>
        <a:p>
          <a:endParaRPr lang="en-US" sz="2400">
            <a:latin typeface="+mj-lt"/>
          </a:endParaRPr>
        </a:p>
      </dgm:t>
    </dgm:pt>
    <dgm:pt modelId="{C43D11E9-8082-4815-B4AE-4E35D47138EF}" type="sibTrans" cxnId="{860A0A38-FFCE-43D8-A18A-4DF4D81AB51A}">
      <dgm:prSet/>
      <dgm:spPr/>
      <dgm:t>
        <a:bodyPr/>
        <a:lstStyle/>
        <a:p>
          <a:endParaRPr lang="en-US">
            <a:latin typeface="+mj-lt"/>
          </a:endParaRPr>
        </a:p>
      </dgm:t>
    </dgm:pt>
    <dgm:pt modelId="{C681717F-55C3-4B7B-8A4D-2E40ED5EE534}">
      <dgm:prSet/>
      <dgm:spPr/>
      <dgm:t>
        <a:bodyPr/>
        <a:lstStyle/>
        <a:p>
          <a:pPr>
            <a:lnSpc>
              <a:spcPct val="100000"/>
            </a:lnSpc>
          </a:pPr>
          <a:r>
            <a:rPr lang="en-US">
              <a:latin typeface="+mj-lt"/>
            </a:rPr>
            <a:t>Manufacturer Optimization and Diversification</a:t>
          </a:r>
        </a:p>
      </dgm:t>
    </dgm:pt>
    <dgm:pt modelId="{19256DB2-508D-4483-9E54-9B2DFACD6E64}" type="parTrans" cxnId="{E662226C-9417-4E03-91A1-D549E55389C6}">
      <dgm:prSet/>
      <dgm:spPr/>
      <dgm:t>
        <a:bodyPr/>
        <a:lstStyle/>
        <a:p>
          <a:endParaRPr lang="en-US" sz="2400">
            <a:latin typeface="+mj-lt"/>
          </a:endParaRPr>
        </a:p>
      </dgm:t>
    </dgm:pt>
    <dgm:pt modelId="{A41537F4-F483-49AC-AFC3-337264B2FF3F}" type="sibTrans" cxnId="{E662226C-9417-4E03-91A1-D549E55389C6}">
      <dgm:prSet/>
      <dgm:spPr/>
      <dgm:t>
        <a:bodyPr/>
        <a:lstStyle/>
        <a:p>
          <a:endParaRPr lang="en-US">
            <a:latin typeface="+mj-lt"/>
          </a:endParaRPr>
        </a:p>
      </dgm:t>
    </dgm:pt>
    <dgm:pt modelId="{4DD7979E-AC8A-499A-85D2-E2A283666358}">
      <dgm:prSet/>
      <dgm:spPr/>
      <dgm:t>
        <a:bodyPr/>
        <a:lstStyle/>
        <a:p>
          <a:pPr>
            <a:lnSpc>
              <a:spcPct val="100000"/>
            </a:lnSpc>
          </a:pPr>
          <a:r>
            <a:rPr lang="en-US" dirty="0">
              <a:latin typeface="+mj-lt"/>
            </a:rPr>
            <a:t>Lowest Performing Products</a:t>
          </a:r>
        </a:p>
      </dgm:t>
    </dgm:pt>
    <dgm:pt modelId="{B4643B7D-23EC-4D5D-91DA-E6C5A776985E}" type="parTrans" cxnId="{66F6A48F-10C3-4143-A690-8BF959569204}">
      <dgm:prSet/>
      <dgm:spPr/>
      <dgm:t>
        <a:bodyPr/>
        <a:lstStyle/>
        <a:p>
          <a:endParaRPr lang="en-US">
            <a:latin typeface="+mj-lt"/>
          </a:endParaRPr>
        </a:p>
      </dgm:t>
    </dgm:pt>
    <dgm:pt modelId="{1A8C305B-A77F-4DC7-AA8B-63B5C5C51375}" type="sibTrans" cxnId="{66F6A48F-10C3-4143-A690-8BF959569204}">
      <dgm:prSet/>
      <dgm:spPr/>
      <dgm:t>
        <a:bodyPr/>
        <a:lstStyle/>
        <a:p>
          <a:endParaRPr lang="en-US">
            <a:latin typeface="+mj-lt"/>
          </a:endParaRPr>
        </a:p>
      </dgm:t>
    </dgm:pt>
    <dgm:pt modelId="{62937053-8CBC-4DAA-9158-3D12DC43622E}" type="pres">
      <dgm:prSet presAssocID="{67BC702A-6A72-414C-A1AE-0C5C6FB9FDAD}" presName="root" presStyleCnt="0">
        <dgm:presLayoutVars>
          <dgm:dir/>
          <dgm:resizeHandles val="exact"/>
        </dgm:presLayoutVars>
      </dgm:prSet>
      <dgm:spPr/>
    </dgm:pt>
    <dgm:pt modelId="{519635B8-5ADF-4643-9FA6-3B9C170FFA81}" type="pres">
      <dgm:prSet presAssocID="{4DD7979E-AC8A-499A-85D2-E2A283666358}" presName="compNode" presStyleCnt="0"/>
      <dgm:spPr/>
    </dgm:pt>
    <dgm:pt modelId="{4A21C025-CD01-4192-9D28-B5592175010D}" type="pres">
      <dgm:prSet presAssocID="{4DD7979E-AC8A-499A-85D2-E2A283666358}" presName="bgRect" presStyleLbl="bgShp" presStyleIdx="0" presStyleCnt="5"/>
      <dgm:spPr>
        <a:xfrm>
          <a:off x="0" y="3399"/>
          <a:ext cx="10415700" cy="724089"/>
        </a:xfrm>
        <a:prstGeom prst="roundRect">
          <a:avLst>
            <a:gd name="adj" fmla="val 10000"/>
          </a:avLst>
        </a:prstGeom>
      </dgm:spPr>
    </dgm:pt>
    <dgm:pt modelId="{EA2BE566-6995-4888-89BE-DC8F7A6D56DF}" type="pres">
      <dgm:prSet presAssocID="{4DD7979E-AC8A-499A-85D2-E2A2836663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073390C-C22C-448E-8470-43027812BAF8}" type="pres">
      <dgm:prSet presAssocID="{4DD7979E-AC8A-499A-85D2-E2A283666358}" presName="spaceRect" presStyleCnt="0"/>
      <dgm:spPr/>
    </dgm:pt>
    <dgm:pt modelId="{4F39F338-2A93-40AB-BEEE-1F2F1D2B2749}" type="pres">
      <dgm:prSet presAssocID="{4DD7979E-AC8A-499A-85D2-E2A283666358}" presName="parTx" presStyleLbl="revTx" presStyleIdx="0" presStyleCnt="5">
        <dgm:presLayoutVars>
          <dgm:chMax val="0"/>
          <dgm:chPref val="0"/>
        </dgm:presLayoutVars>
      </dgm:prSet>
      <dgm:spPr>
        <a:xfrm>
          <a:off x="836323" y="3399"/>
          <a:ext cx="9579376" cy="724089"/>
        </a:xfrm>
        <a:prstGeom prst="rect">
          <a:avLst/>
        </a:prstGeom>
      </dgm:spPr>
    </dgm:pt>
    <dgm:pt modelId="{59A43B7B-DC69-436C-88A8-F0F24E40FBF6}" type="pres">
      <dgm:prSet presAssocID="{1A8C305B-A77F-4DC7-AA8B-63B5C5C51375}" presName="sibTrans" presStyleCnt="0"/>
      <dgm:spPr/>
    </dgm:pt>
    <dgm:pt modelId="{D9CD38B9-4E2A-4765-AFE5-11EC80274D7D}" type="pres">
      <dgm:prSet presAssocID="{AF761B8D-98F9-41E1-843D-B463717B0608}" presName="compNode" presStyleCnt="0"/>
      <dgm:spPr/>
    </dgm:pt>
    <dgm:pt modelId="{232F067E-F73D-4F9D-BF33-A89B5E2A0500}" type="pres">
      <dgm:prSet presAssocID="{AF761B8D-98F9-41E1-843D-B463717B0608}" presName="bgRect" presStyleLbl="bgShp" presStyleIdx="1" presStyleCnt="5"/>
      <dgm:spPr/>
    </dgm:pt>
    <dgm:pt modelId="{AB0C0A87-3563-4300-9D20-BD3A9E759C09}" type="pres">
      <dgm:prSet presAssocID="{AF761B8D-98F9-41E1-843D-B463717B06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3C5FBFBD-7489-406F-A1CB-3775280C3260}" type="pres">
      <dgm:prSet presAssocID="{AF761B8D-98F9-41E1-843D-B463717B0608}" presName="spaceRect" presStyleCnt="0"/>
      <dgm:spPr/>
    </dgm:pt>
    <dgm:pt modelId="{F3B814C2-B08D-42FB-9B0D-586CF3AB243F}" type="pres">
      <dgm:prSet presAssocID="{AF761B8D-98F9-41E1-843D-B463717B0608}" presName="parTx" presStyleLbl="revTx" presStyleIdx="1" presStyleCnt="5">
        <dgm:presLayoutVars>
          <dgm:chMax val="0"/>
          <dgm:chPref val="0"/>
        </dgm:presLayoutVars>
      </dgm:prSet>
      <dgm:spPr/>
    </dgm:pt>
    <dgm:pt modelId="{192B2C9E-3DCE-4EBF-8470-E9C539C55FEE}" type="pres">
      <dgm:prSet presAssocID="{A79EEEBC-D836-4553-8C90-09291D9A4C91}" presName="sibTrans" presStyleCnt="0"/>
      <dgm:spPr/>
    </dgm:pt>
    <dgm:pt modelId="{06107555-C736-4742-B342-9BAB403A9A41}" type="pres">
      <dgm:prSet presAssocID="{A9A2016C-A1F8-4A97-9D2F-A57335B802B1}" presName="compNode" presStyleCnt="0"/>
      <dgm:spPr/>
    </dgm:pt>
    <dgm:pt modelId="{E17796CE-DAC1-4572-8470-647587DFBF14}" type="pres">
      <dgm:prSet presAssocID="{A9A2016C-A1F8-4A97-9D2F-A57335B802B1}" presName="bgRect" presStyleLbl="bgShp" presStyleIdx="2" presStyleCnt="5"/>
      <dgm:spPr/>
    </dgm:pt>
    <dgm:pt modelId="{5FC75AA8-0E44-4AF5-AE8F-618DF255B950}" type="pres">
      <dgm:prSet presAssocID="{A9A2016C-A1F8-4A97-9D2F-A57335B802B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uck"/>
        </a:ext>
      </dgm:extLst>
    </dgm:pt>
    <dgm:pt modelId="{68E4BF84-9A53-439D-8A3E-E47AFA53BEE2}" type="pres">
      <dgm:prSet presAssocID="{A9A2016C-A1F8-4A97-9D2F-A57335B802B1}" presName="spaceRect" presStyleCnt="0"/>
      <dgm:spPr/>
    </dgm:pt>
    <dgm:pt modelId="{263E5488-0E8A-4BA8-9B15-F815F8C1B956}" type="pres">
      <dgm:prSet presAssocID="{A9A2016C-A1F8-4A97-9D2F-A57335B802B1}" presName="parTx" presStyleLbl="revTx" presStyleIdx="2" presStyleCnt="5">
        <dgm:presLayoutVars>
          <dgm:chMax val="0"/>
          <dgm:chPref val="0"/>
        </dgm:presLayoutVars>
      </dgm:prSet>
      <dgm:spPr/>
    </dgm:pt>
    <dgm:pt modelId="{7FA2E80C-2EC5-41F7-84C9-1845331B6AC5}" type="pres">
      <dgm:prSet presAssocID="{331FB1A0-E05E-4CBB-9A9D-3CE8521E1A58}" presName="sibTrans" presStyleCnt="0"/>
      <dgm:spPr/>
    </dgm:pt>
    <dgm:pt modelId="{1C03977C-BC08-4FDD-93D9-7C00CB54DF65}" type="pres">
      <dgm:prSet presAssocID="{9233D7A9-7A36-4F9A-8AC2-5787B52FC03C}" presName="compNode" presStyleCnt="0"/>
      <dgm:spPr/>
    </dgm:pt>
    <dgm:pt modelId="{6A52EFFA-89C0-426C-A103-727A6535627E}" type="pres">
      <dgm:prSet presAssocID="{9233D7A9-7A36-4F9A-8AC2-5787B52FC03C}" presName="bgRect" presStyleLbl="bgShp" presStyleIdx="3" presStyleCnt="5"/>
      <dgm:spPr/>
    </dgm:pt>
    <dgm:pt modelId="{EF659AD2-E176-4244-A042-023DB70C6848}" type="pres">
      <dgm:prSet presAssocID="{9233D7A9-7A36-4F9A-8AC2-5787B52FC03C}"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uck"/>
        </a:ext>
      </dgm:extLst>
    </dgm:pt>
    <dgm:pt modelId="{486D8DC3-BA15-4F84-923B-8B3E36AEDB0E}" type="pres">
      <dgm:prSet presAssocID="{9233D7A9-7A36-4F9A-8AC2-5787B52FC03C}" presName="spaceRect" presStyleCnt="0"/>
      <dgm:spPr/>
    </dgm:pt>
    <dgm:pt modelId="{910225EC-0719-4DDA-BAFE-4148B7849317}" type="pres">
      <dgm:prSet presAssocID="{9233D7A9-7A36-4F9A-8AC2-5787B52FC03C}" presName="parTx" presStyleLbl="revTx" presStyleIdx="3" presStyleCnt="5">
        <dgm:presLayoutVars>
          <dgm:chMax val="0"/>
          <dgm:chPref val="0"/>
        </dgm:presLayoutVars>
      </dgm:prSet>
      <dgm:spPr/>
    </dgm:pt>
    <dgm:pt modelId="{8718C14B-F7AA-4D02-91AC-7CCFDA8A7866}" type="pres">
      <dgm:prSet presAssocID="{C43D11E9-8082-4815-B4AE-4E35D47138EF}" presName="sibTrans" presStyleCnt="0"/>
      <dgm:spPr/>
    </dgm:pt>
    <dgm:pt modelId="{FEF53797-36CC-4A83-8792-3C4454563B80}" type="pres">
      <dgm:prSet presAssocID="{C681717F-55C3-4B7B-8A4D-2E40ED5EE534}" presName="compNode" presStyleCnt="0"/>
      <dgm:spPr/>
    </dgm:pt>
    <dgm:pt modelId="{304610FB-870A-440D-AEFB-47CB10B74F26}" type="pres">
      <dgm:prSet presAssocID="{C681717F-55C3-4B7B-8A4D-2E40ED5EE534}" presName="bgRect" presStyleLbl="bgShp" presStyleIdx="4" presStyleCnt="5"/>
      <dgm:spPr/>
    </dgm:pt>
    <dgm:pt modelId="{B69EEA15-1AE3-4603-A81B-CF594AEDA280}" type="pres">
      <dgm:prSet presAssocID="{C681717F-55C3-4B7B-8A4D-2E40ED5EE534}"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FBA757AD-46AE-405A-B25C-257CB5E53A63}" type="pres">
      <dgm:prSet presAssocID="{C681717F-55C3-4B7B-8A4D-2E40ED5EE534}" presName="spaceRect" presStyleCnt="0"/>
      <dgm:spPr/>
    </dgm:pt>
    <dgm:pt modelId="{64E6098E-0C13-477F-8F86-939EEF3F3EC5}" type="pres">
      <dgm:prSet presAssocID="{C681717F-55C3-4B7B-8A4D-2E40ED5EE534}" presName="parTx" presStyleLbl="revTx" presStyleIdx="4" presStyleCnt="5">
        <dgm:presLayoutVars>
          <dgm:chMax val="0"/>
          <dgm:chPref val="0"/>
        </dgm:presLayoutVars>
      </dgm:prSet>
      <dgm:spPr/>
    </dgm:pt>
  </dgm:ptLst>
  <dgm:cxnLst>
    <dgm:cxn modelId="{860A0A38-FFCE-43D8-A18A-4DF4D81AB51A}" srcId="{67BC702A-6A72-414C-A1AE-0C5C6FB9FDAD}" destId="{9233D7A9-7A36-4F9A-8AC2-5787B52FC03C}" srcOrd="3" destOrd="0" parTransId="{4363A27C-6A1C-4AC7-BD3B-05FCC0FBDC16}" sibTransId="{C43D11E9-8082-4815-B4AE-4E35D47138EF}"/>
    <dgm:cxn modelId="{2D33D83E-6F1F-4460-ADA8-A070DA9CFBB2}" type="presOf" srcId="{9233D7A9-7A36-4F9A-8AC2-5787B52FC03C}" destId="{910225EC-0719-4DDA-BAFE-4148B7849317}" srcOrd="0" destOrd="0" presId="urn:microsoft.com/office/officeart/2018/2/layout/IconVerticalSolidList"/>
    <dgm:cxn modelId="{A344C059-B34F-4B18-9299-6C0DFA196ABE}" type="presOf" srcId="{4DD7979E-AC8A-499A-85D2-E2A283666358}" destId="{4F39F338-2A93-40AB-BEEE-1F2F1D2B2749}" srcOrd="0" destOrd="0" presId="urn:microsoft.com/office/officeart/2018/2/layout/IconVerticalSolidList"/>
    <dgm:cxn modelId="{E662226C-9417-4E03-91A1-D549E55389C6}" srcId="{67BC702A-6A72-414C-A1AE-0C5C6FB9FDAD}" destId="{C681717F-55C3-4B7B-8A4D-2E40ED5EE534}" srcOrd="4" destOrd="0" parTransId="{19256DB2-508D-4483-9E54-9B2DFACD6E64}" sibTransId="{A41537F4-F483-49AC-AFC3-337264B2FF3F}"/>
    <dgm:cxn modelId="{84783883-3117-404F-B7A6-622F4318DD3E}" srcId="{67BC702A-6A72-414C-A1AE-0C5C6FB9FDAD}" destId="{AF761B8D-98F9-41E1-843D-B463717B0608}" srcOrd="1" destOrd="0" parTransId="{34C8218E-923E-4BBA-AEED-E6E3988DE8D4}" sibTransId="{A79EEEBC-D836-4553-8C90-09291D9A4C91}"/>
    <dgm:cxn modelId="{EAA32F88-58F4-4C9C-BA73-9CE6D10EFB23}" type="presOf" srcId="{67BC702A-6A72-414C-A1AE-0C5C6FB9FDAD}" destId="{62937053-8CBC-4DAA-9158-3D12DC43622E}" srcOrd="0" destOrd="0" presId="urn:microsoft.com/office/officeart/2018/2/layout/IconVerticalSolidList"/>
    <dgm:cxn modelId="{66F6A48F-10C3-4143-A690-8BF959569204}" srcId="{67BC702A-6A72-414C-A1AE-0C5C6FB9FDAD}" destId="{4DD7979E-AC8A-499A-85D2-E2A283666358}" srcOrd="0" destOrd="0" parTransId="{B4643B7D-23EC-4D5D-91DA-E6C5A776985E}" sibTransId="{1A8C305B-A77F-4DC7-AA8B-63B5C5C51375}"/>
    <dgm:cxn modelId="{2670929E-18A3-4C37-B93D-2F17A8AA1D4B}" srcId="{67BC702A-6A72-414C-A1AE-0C5C6FB9FDAD}" destId="{A9A2016C-A1F8-4A97-9D2F-A57335B802B1}" srcOrd="2" destOrd="0" parTransId="{B5FE57D4-6F6E-4331-B988-0CE86B58BCB5}" sibTransId="{331FB1A0-E05E-4CBB-9A9D-3CE8521E1A58}"/>
    <dgm:cxn modelId="{2AE660A1-6917-415E-8BAC-3C1238EE71BB}" type="presOf" srcId="{A9A2016C-A1F8-4A97-9D2F-A57335B802B1}" destId="{263E5488-0E8A-4BA8-9B15-F815F8C1B956}" srcOrd="0" destOrd="0" presId="urn:microsoft.com/office/officeart/2018/2/layout/IconVerticalSolidList"/>
    <dgm:cxn modelId="{C62880A6-466F-4D9F-A34A-DD0D25CDC800}" type="presOf" srcId="{AF761B8D-98F9-41E1-843D-B463717B0608}" destId="{F3B814C2-B08D-42FB-9B0D-586CF3AB243F}" srcOrd="0" destOrd="0" presId="urn:microsoft.com/office/officeart/2018/2/layout/IconVerticalSolidList"/>
    <dgm:cxn modelId="{9D1310FC-271E-4699-85DA-C4DB9AE18956}" type="presOf" srcId="{C681717F-55C3-4B7B-8A4D-2E40ED5EE534}" destId="{64E6098E-0C13-477F-8F86-939EEF3F3EC5}" srcOrd="0" destOrd="0" presId="urn:microsoft.com/office/officeart/2018/2/layout/IconVerticalSolidList"/>
    <dgm:cxn modelId="{494B16ED-E246-44EE-8A50-A369AE047E56}" type="presParOf" srcId="{62937053-8CBC-4DAA-9158-3D12DC43622E}" destId="{519635B8-5ADF-4643-9FA6-3B9C170FFA81}" srcOrd="0" destOrd="0" presId="urn:microsoft.com/office/officeart/2018/2/layout/IconVerticalSolidList"/>
    <dgm:cxn modelId="{01BE072F-8BE5-4F44-9A49-35D373AB1750}" type="presParOf" srcId="{519635B8-5ADF-4643-9FA6-3B9C170FFA81}" destId="{4A21C025-CD01-4192-9D28-B5592175010D}" srcOrd="0" destOrd="0" presId="urn:microsoft.com/office/officeart/2018/2/layout/IconVerticalSolidList"/>
    <dgm:cxn modelId="{1C9A30EF-C47A-4B20-B162-75832BF03868}" type="presParOf" srcId="{519635B8-5ADF-4643-9FA6-3B9C170FFA81}" destId="{EA2BE566-6995-4888-89BE-DC8F7A6D56DF}" srcOrd="1" destOrd="0" presId="urn:microsoft.com/office/officeart/2018/2/layout/IconVerticalSolidList"/>
    <dgm:cxn modelId="{35E878FA-4772-46DD-A42F-08902E140410}" type="presParOf" srcId="{519635B8-5ADF-4643-9FA6-3B9C170FFA81}" destId="{A073390C-C22C-448E-8470-43027812BAF8}" srcOrd="2" destOrd="0" presId="urn:microsoft.com/office/officeart/2018/2/layout/IconVerticalSolidList"/>
    <dgm:cxn modelId="{294C3DEF-B0F1-471B-9450-44BFBE554038}" type="presParOf" srcId="{519635B8-5ADF-4643-9FA6-3B9C170FFA81}" destId="{4F39F338-2A93-40AB-BEEE-1F2F1D2B2749}" srcOrd="3" destOrd="0" presId="urn:microsoft.com/office/officeart/2018/2/layout/IconVerticalSolidList"/>
    <dgm:cxn modelId="{DA07E2BD-9CD9-4C3F-B7C7-3A336A6A786D}" type="presParOf" srcId="{62937053-8CBC-4DAA-9158-3D12DC43622E}" destId="{59A43B7B-DC69-436C-88A8-F0F24E40FBF6}" srcOrd="1" destOrd="0" presId="urn:microsoft.com/office/officeart/2018/2/layout/IconVerticalSolidList"/>
    <dgm:cxn modelId="{7AB25962-F924-4DC7-9CBA-3215997FB825}" type="presParOf" srcId="{62937053-8CBC-4DAA-9158-3D12DC43622E}" destId="{D9CD38B9-4E2A-4765-AFE5-11EC80274D7D}" srcOrd="2" destOrd="0" presId="urn:microsoft.com/office/officeart/2018/2/layout/IconVerticalSolidList"/>
    <dgm:cxn modelId="{51F660DD-9C88-42D5-9548-939C9294A778}" type="presParOf" srcId="{D9CD38B9-4E2A-4765-AFE5-11EC80274D7D}" destId="{232F067E-F73D-4F9D-BF33-A89B5E2A0500}" srcOrd="0" destOrd="0" presId="urn:microsoft.com/office/officeart/2018/2/layout/IconVerticalSolidList"/>
    <dgm:cxn modelId="{014C653E-8E7C-4544-866C-6BF57F28A23F}" type="presParOf" srcId="{D9CD38B9-4E2A-4765-AFE5-11EC80274D7D}" destId="{AB0C0A87-3563-4300-9D20-BD3A9E759C09}" srcOrd="1" destOrd="0" presId="urn:microsoft.com/office/officeart/2018/2/layout/IconVerticalSolidList"/>
    <dgm:cxn modelId="{ADF89EF6-95AC-4137-8442-2AE49F11D975}" type="presParOf" srcId="{D9CD38B9-4E2A-4765-AFE5-11EC80274D7D}" destId="{3C5FBFBD-7489-406F-A1CB-3775280C3260}" srcOrd="2" destOrd="0" presId="urn:microsoft.com/office/officeart/2018/2/layout/IconVerticalSolidList"/>
    <dgm:cxn modelId="{CE2C0C18-65DA-47E9-BD3E-A6FD15B52D78}" type="presParOf" srcId="{D9CD38B9-4E2A-4765-AFE5-11EC80274D7D}" destId="{F3B814C2-B08D-42FB-9B0D-586CF3AB243F}" srcOrd="3" destOrd="0" presId="urn:microsoft.com/office/officeart/2018/2/layout/IconVerticalSolidList"/>
    <dgm:cxn modelId="{05813E84-21BA-44F4-A738-1D88956C2917}" type="presParOf" srcId="{62937053-8CBC-4DAA-9158-3D12DC43622E}" destId="{192B2C9E-3DCE-4EBF-8470-E9C539C55FEE}" srcOrd="3" destOrd="0" presId="urn:microsoft.com/office/officeart/2018/2/layout/IconVerticalSolidList"/>
    <dgm:cxn modelId="{02058EA3-96A4-4FA8-B1D4-050397DF9311}" type="presParOf" srcId="{62937053-8CBC-4DAA-9158-3D12DC43622E}" destId="{06107555-C736-4742-B342-9BAB403A9A41}" srcOrd="4" destOrd="0" presId="urn:microsoft.com/office/officeart/2018/2/layout/IconVerticalSolidList"/>
    <dgm:cxn modelId="{6B09938F-1DC4-4E43-8C85-C90AEB970CA2}" type="presParOf" srcId="{06107555-C736-4742-B342-9BAB403A9A41}" destId="{E17796CE-DAC1-4572-8470-647587DFBF14}" srcOrd="0" destOrd="0" presId="urn:microsoft.com/office/officeart/2018/2/layout/IconVerticalSolidList"/>
    <dgm:cxn modelId="{64AD6AE1-D9E9-454D-B32E-95B97910F9F7}" type="presParOf" srcId="{06107555-C736-4742-B342-9BAB403A9A41}" destId="{5FC75AA8-0E44-4AF5-AE8F-618DF255B950}" srcOrd="1" destOrd="0" presId="urn:microsoft.com/office/officeart/2018/2/layout/IconVerticalSolidList"/>
    <dgm:cxn modelId="{32CCCDAB-FDEA-4621-A4DF-38E3049B37B5}" type="presParOf" srcId="{06107555-C736-4742-B342-9BAB403A9A41}" destId="{68E4BF84-9A53-439D-8A3E-E47AFA53BEE2}" srcOrd="2" destOrd="0" presId="urn:microsoft.com/office/officeart/2018/2/layout/IconVerticalSolidList"/>
    <dgm:cxn modelId="{02F85512-13EA-4828-854E-B9F1F2AA4B11}" type="presParOf" srcId="{06107555-C736-4742-B342-9BAB403A9A41}" destId="{263E5488-0E8A-4BA8-9B15-F815F8C1B956}" srcOrd="3" destOrd="0" presId="urn:microsoft.com/office/officeart/2018/2/layout/IconVerticalSolidList"/>
    <dgm:cxn modelId="{D17B3302-C7EC-456C-8065-E725BC7EC26A}" type="presParOf" srcId="{62937053-8CBC-4DAA-9158-3D12DC43622E}" destId="{7FA2E80C-2EC5-41F7-84C9-1845331B6AC5}" srcOrd="5" destOrd="0" presId="urn:microsoft.com/office/officeart/2018/2/layout/IconVerticalSolidList"/>
    <dgm:cxn modelId="{59D2AF7D-4D53-4B82-85B9-0EF7BB87195B}" type="presParOf" srcId="{62937053-8CBC-4DAA-9158-3D12DC43622E}" destId="{1C03977C-BC08-4FDD-93D9-7C00CB54DF65}" srcOrd="6" destOrd="0" presId="urn:microsoft.com/office/officeart/2018/2/layout/IconVerticalSolidList"/>
    <dgm:cxn modelId="{33E2CAD7-1EF1-4850-9E9B-6526A3051869}" type="presParOf" srcId="{1C03977C-BC08-4FDD-93D9-7C00CB54DF65}" destId="{6A52EFFA-89C0-426C-A103-727A6535627E}" srcOrd="0" destOrd="0" presId="urn:microsoft.com/office/officeart/2018/2/layout/IconVerticalSolidList"/>
    <dgm:cxn modelId="{1720EEB6-E2C2-47B1-9499-4C186A07CF90}" type="presParOf" srcId="{1C03977C-BC08-4FDD-93D9-7C00CB54DF65}" destId="{EF659AD2-E176-4244-A042-023DB70C6848}" srcOrd="1" destOrd="0" presId="urn:microsoft.com/office/officeart/2018/2/layout/IconVerticalSolidList"/>
    <dgm:cxn modelId="{F21224EE-905D-4185-A30C-D64050E47023}" type="presParOf" srcId="{1C03977C-BC08-4FDD-93D9-7C00CB54DF65}" destId="{486D8DC3-BA15-4F84-923B-8B3E36AEDB0E}" srcOrd="2" destOrd="0" presId="urn:microsoft.com/office/officeart/2018/2/layout/IconVerticalSolidList"/>
    <dgm:cxn modelId="{C2DAD562-7AC0-4005-8ECF-F0A269383871}" type="presParOf" srcId="{1C03977C-BC08-4FDD-93D9-7C00CB54DF65}" destId="{910225EC-0719-4DDA-BAFE-4148B7849317}" srcOrd="3" destOrd="0" presId="urn:microsoft.com/office/officeart/2018/2/layout/IconVerticalSolidList"/>
    <dgm:cxn modelId="{86209C33-3B8A-4D0E-8ED0-5FA425F426DF}" type="presParOf" srcId="{62937053-8CBC-4DAA-9158-3D12DC43622E}" destId="{8718C14B-F7AA-4D02-91AC-7CCFDA8A7866}" srcOrd="7" destOrd="0" presId="urn:microsoft.com/office/officeart/2018/2/layout/IconVerticalSolidList"/>
    <dgm:cxn modelId="{AAD87F2D-ED8F-4122-BBD0-C2207DDCEB53}" type="presParOf" srcId="{62937053-8CBC-4DAA-9158-3D12DC43622E}" destId="{FEF53797-36CC-4A83-8792-3C4454563B80}" srcOrd="8" destOrd="0" presId="urn:microsoft.com/office/officeart/2018/2/layout/IconVerticalSolidList"/>
    <dgm:cxn modelId="{798DA35B-E07D-4726-91ED-43FEDCB355B2}" type="presParOf" srcId="{FEF53797-36CC-4A83-8792-3C4454563B80}" destId="{304610FB-870A-440D-AEFB-47CB10B74F26}" srcOrd="0" destOrd="0" presId="urn:microsoft.com/office/officeart/2018/2/layout/IconVerticalSolidList"/>
    <dgm:cxn modelId="{C300C603-6EF5-4C97-A10B-96CAC09FA78B}" type="presParOf" srcId="{FEF53797-36CC-4A83-8792-3C4454563B80}" destId="{B69EEA15-1AE3-4603-A81B-CF594AEDA280}" srcOrd="1" destOrd="0" presId="urn:microsoft.com/office/officeart/2018/2/layout/IconVerticalSolidList"/>
    <dgm:cxn modelId="{7BD541EC-3C30-4098-852D-06091B982D34}" type="presParOf" srcId="{FEF53797-36CC-4A83-8792-3C4454563B80}" destId="{FBA757AD-46AE-405A-B25C-257CB5E53A63}" srcOrd="2" destOrd="0" presId="urn:microsoft.com/office/officeart/2018/2/layout/IconVerticalSolidList"/>
    <dgm:cxn modelId="{5A0439D7-7AB6-461D-8A2D-DF67FF365419}" type="presParOf" srcId="{FEF53797-36CC-4A83-8792-3C4454563B80}" destId="{64E6098E-0C13-477F-8F86-939EEF3F3EC5}" srcOrd="3" destOrd="0" presId="urn:microsoft.com/office/officeart/2018/2/layout/IconVerticalSolidList"/>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CF23968-0FE2-409C-828B-F6AB9396329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4FD07F3E-F6F1-452E-83A9-2F928A015042}">
      <dgm:prSet custT="1"/>
      <dgm:spPr>
        <a:solidFill>
          <a:srgbClr val="D34817">
            <a:tint val="40000"/>
            <a:hueOff val="0"/>
            <a:satOff val="0"/>
            <a:lumOff val="0"/>
            <a:alphaOff val="0"/>
          </a:srgbClr>
        </a:solidFill>
        <a:ln>
          <a:noFill/>
        </a:ln>
        <a:effectLst/>
      </dgm:spPr>
      <dgm:t>
        <a:bodyPr/>
        <a:lstStyle/>
        <a:p>
          <a:r>
            <a:rPr lang="en-US" sz="2400" b="0" dirty="0">
              <a:solidFill>
                <a:schemeClr val="tx1"/>
              </a:solidFill>
            </a:rPr>
            <a:t>Sales alone is a deceiving metric</a:t>
          </a:r>
        </a:p>
      </dgm:t>
    </dgm:pt>
    <dgm:pt modelId="{5B0B9BC2-515F-4F11-BA3F-0E0FD936504D}" type="parTrans" cxnId="{7BEC8FD6-C984-44C3-9DCF-C8C8B7BF53EF}">
      <dgm:prSet/>
      <dgm:spPr/>
      <dgm:t>
        <a:bodyPr/>
        <a:lstStyle/>
        <a:p>
          <a:endParaRPr lang="en-US">
            <a:solidFill>
              <a:schemeClr val="tx1"/>
            </a:solidFill>
          </a:endParaRPr>
        </a:p>
      </dgm:t>
    </dgm:pt>
    <dgm:pt modelId="{7433B48C-43E0-4CD0-AFCD-BCBC1366A018}" type="sibTrans" cxnId="{7BEC8FD6-C984-44C3-9DCF-C8C8B7BF53EF}">
      <dgm:prSet/>
      <dgm:spPr/>
      <dgm:t>
        <a:bodyPr/>
        <a:lstStyle/>
        <a:p>
          <a:endParaRPr lang="en-US">
            <a:solidFill>
              <a:schemeClr val="tx1"/>
            </a:solidFill>
          </a:endParaRPr>
        </a:p>
      </dgm:t>
    </dgm:pt>
    <dgm:pt modelId="{200F9022-0FF2-4C25-9550-0ED0CC11136B}">
      <dgm:prSet custT="1"/>
      <dgm:spPr>
        <a:solidFill>
          <a:srgbClr val="D34817">
            <a:tint val="40000"/>
            <a:hueOff val="0"/>
            <a:satOff val="0"/>
            <a:lumOff val="0"/>
            <a:alphaOff val="0"/>
          </a:srgbClr>
        </a:solidFill>
        <a:ln>
          <a:noFill/>
        </a:ln>
        <a:effectLst/>
      </dgm:spPr>
      <dgm:t>
        <a:bodyPr/>
        <a:lstStyle/>
        <a:p>
          <a:r>
            <a:rPr lang="en-US" sz="2400" b="0" dirty="0">
              <a:solidFill>
                <a:schemeClr val="tx1"/>
              </a:solidFill>
            </a:rPr>
            <a:t>Mid segment is the best performing segment </a:t>
          </a:r>
        </a:p>
      </dgm:t>
    </dgm:pt>
    <dgm:pt modelId="{060E88EF-A4A2-4E83-B196-C3B0CB39ED32}" type="parTrans" cxnId="{6C365576-D194-43AD-A3E2-F4184EC614B9}">
      <dgm:prSet/>
      <dgm:spPr/>
      <dgm:t>
        <a:bodyPr/>
        <a:lstStyle/>
        <a:p>
          <a:endParaRPr lang="en-US">
            <a:solidFill>
              <a:schemeClr val="tx1"/>
            </a:solidFill>
          </a:endParaRPr>
        </a:p>
      </dgm:t>
    </dgm:pt>
    <dgm:pt modelId="{D5505980-93CC-4373-A6A2-6AB9B5BB73A0}" type="sibTrans" cxnId="{6C365576-D194-43AD-A3E2-F4184EC614B9}">
      <dgm:prSet/>
      <dgm:spPr/>
      <dgm:t>
        <a:bodyPr/>
        <a:lstStyle/>
        <a:p>
          <a:endParaRPr lang="en-US">
            <a:solidFill>
              <a:schemeClr val="tx1"/>
            </a:solidFill>
          </a:endParaRPr>
        </a:p>
      </dgm:t>
    </dgm:pt>
    <dgm:pt modelId="{48C3A1E6-8A4A-419B-BCC7-5534A4F7FD53}">
      <dgm:prSet custT="1"/>
      <dgm:spPr>
        <a:solidFill>
          <a:srgbClr val="D34817">
            <a:tint val="40000"/>
            <a:hueOff val="0"/>
            <a:satOff val="0"/>
            <a:lumOff val="0"/>
            <a:alphaOff val="0"/>
          </a:srgbClr>
        </a:solidFill>
        <a:ln>
          <a:noFill/>
        </a:ln>
        <a:effectLst/>
      </dgm:spPr>
      <dgm:t>
        <a:bodyPr/>
        <a:lstStyle/>
        <a:p>
          <a:r>
            <a:rPr lang="en-US" sz="2400" u="sng" dirty="0">
              <a:solidFill>
                <a:schemeClr val="tx1"/>
              </a:solidFill>
            </a:rPr>
            <a:t>What’s next?</a:t>
          </a:r>
          <a:endParaRPr lang="en-US" sz="2400" dirty="0">
            <a:solidFill>
              <a:schemeClr val="tx1"/>
            </a:solidFill>
          </a:endParaRPr>
        </a:p>
      </dgm:t>
    </dgm:pt>
    <dgm:pt modelId="{B53142EA-881F-4935-B379-C3E0A6E3C29E}" type="parTrans" cxnId="{B7B9EC1D-1DF8-435A-98AF-3EE387EBEB88}">
      <dgm:prSet/>
      <dgm:spPr/>
      <dgm:t>
        <a:bodyPr/>
        <a:lstStyle/>
        <a:p>
          <a:endParaRPr lang="en-US">
            <a:solidFill>
              <a:schemeClr val="tx1"/>
            </a:solidFill>
          </a:endParaRPr>
        </a:p>
      </dgm:t>
    </dgm:pt>
    <dgm:pt modelId="{FCDB6BF0-5D9D-497F-BB11-AE160643E56E}" type="sibTrans" cxnId="{B7B9EC1D-1DF8-435A-98AF-3EE387EBEB88}">
      <dgm:prSet/>
      <dgm:spPr/>
      <dgm:t>
        <a:bodyPr/>
        <a:lstStyle/>
        <a:p>
          <a:endParaRPr lang="en-US">
            <a:solidFill>
              <a:schemeClr val="tx1"/>
            </a:solidFill>
          </a:endParaRPr>
        </a:p>
      </dgm:t>
    </dgm:pt>
    <dgm:pt modelId="{6FC501BD-29A5-4A44-95FA-556EE3813DAE}">
      <dgm:prSet custT="1"/>
      <dgm:spPr/>
      <dgm:t>
        <a:bodyPr/>
        <a:lstStyle/>
        <a:p>
          <a:r>
            <a:rPr lang="en-US" sz="2000" dirty="0">
              <a:solidFill>
                <a:schemeClr val="tx1"/>
              </a:solidFill>
            </a:rPr>
            <a:t>Evaluate opportunity cost of lowest performing Very High and High segment stores</a:t>
          </a:r>
        </a:p>
      </dgm:t>
    </dgm:pt>
    <dgm:pt modelId="{4126625A-2620-4D4A-897C-7D9403230C6F}" type="parTrans" cxnId="{AF05F005-E3B2-4902-8BFA-D2C9D1B608B0}">
      <dgm:prSet/>
      <dgm:spPr/>
      <dgm:t>
        <a:bodyPr/>
        <a:lstStyle/>
        <a:p>
          <a:endParaRPr lang="en-US">
            <a:solidFill>
              <a:schemeClr val="tx1"/>
            </a:solidFill>
          </a:endParaRPr>
        </a:p>
      </dgm:t>
    </dgm:pt>
    <dgm:pt modelId="{B61737FE-7BCE-4A4A-9065-4371E370459C}" type="sibTrans" cxnId="{AF05F005-E3B2-4902-8BFA-D2C9D1B608B0}">
      <dgm:prSet/>
      <dgm:spPr/>
      <dgm:t>
        <a:bodyPr/>
        <a:lstStyle/>
        <a:p>
          <a:endParaRPr lang="en-US">
            <a:solidFill>
              <a:schemeClr val="tx1"/>
            </a:solidFill>
          </a:endParaRPr>
        </a:p>
      </dgm:t>
    </dgm:pt>
    <dgm:pt modelId="{C7DE7193-B8AE-47DD-85C2-E49543F0F028}">
      <dgm:prSet custT="1"/>
      <dgm:spPr/>
      <dgm:t>
        <a:bodyPr/>
        <a:lstStyle/>
        <a:p>
          <a:r>
            <a:rPr lang="en-US" sz="2000" dirty="0">
              <a:solidFill>
                <a:schemeClr val="tx1"/>
              </a:solidFill>
            </a:rPr>
            <a:t>Trade for Mid stores</a:t>
          </a:r>
        </a:p>
      </dgm:t>
    </dgm:pt>
    <dgm:pt modelId="{1565F8C5-AA1D-4801-9247-B94945FBC8B0}" type="parTrans" cxnId="{623A289C-B2AA-4EB8-B634-B63F68AEFCCD}">
      <dgm:prSet/>
      <dgm:spPr/>
      <dgm:t>
        <a:bodyPr/>
        <a:lstStyle/>
        <a:p>
          <a:endParaRPr lang="en-US">
            <a:solidFill>
              <a:schemeClr val="tx1"/>
            </a:solidFill>
          </a:endParaRPr>
        </a:p>
      </dgm:t>
    </dgm:pt>
    <dgm:pt modelId="{A394DDF2-4151-428D-9E79-22EC53B5E735}" type="sibTrans" cxnId="{623A289C-B2AA-4EB8-B634-B63F68AEFCCD}">
      <dgm:prSet/>
      <dgm:spPr/>
      <dgm:t>
        <a:bodyPr/>
        <a:lstStyle/>
        <a:p>
          <a:endParaRPr lang="en-US">
            <a:solidFill>
              <a:schemeClr val="tx1"/>
            </a:solidFill>
          </a:endParaRPr>
        </a:p>
      </dgm:t>
    </dgm:pt>
    <dgm:pt modelId="{BD24777E-452A-4925-90FF-A36DFD767ED9}">
      <dgm:prSet custT="1"/>
      <dgm:spPr/>
      <dgm:t>
        <a:bodyPr/>
        <a:lstStyle/>
        <a:p>
          <a:r>
            <a:rPr lang="en-US" sz="2000" dirty="0">
              <a:solidFill>
                <a:schemeClr val="tx1"/>
              </a:solidFill>
            </a:rPr>
            <a:t>Identify segments stores combination equilibrium point </a:t>
          </a:r>
        </a:p>
      </dgm:t>
    </dgm:pt>
    <dgm:pt modelId="{7C16BD1C-4AF6-4D83-8AAB-C6DE50DBC007}" type="parTrans" cxnId="{EE139FF3-7038-4F38-B02F-0AFBA945ADE2}">
      <dgm:prSet/>
      <dgm:spPr/>
      <dgm:t>
        <a:bodyPr/>
        <a:lstStyle/>
        <a:p>
          <a:endParaRPr lang="en-US">
            <a:solidFill>
              <a:schemeClr val="tx1"/>
            </a:solidFill>
          </a:endParaRPr>
        </a:p>
      </dgm:t>
    </dgm:pt>
    <dgm:pt modelId="{91C4E668-78B7-4BA8-9F06-8BFE54C729FF}" type="sibTrans" cxnId="{EE139FF3-7038-4F38-B02F-0AFBA945ADE2}">
      <dgm:prSet/>
      <dgm:spPr/>
      <dgm:t>
        <a:bodyPr/>
        <a:lstStyle/>
        <a:p>
          <a:endParaRPr lang="en-US">
            <a:solidFill>
              <a:schemeClr val="tx1"/>
            </a:solidFill>
          </a:endParaRPr>
        </a:p>
      </dgm:t>
    </dgm:pt>
    <dgm:pt modelId="{D1B31C1E-6322-4126-85FC-2B834ABADD9A}">
      <dgm:prSet custT="1"/>
      <dgm:spPr/>
      <dgm:t>
        <a:bodyPr/>
        <a:lstStyle/>
        <a:p>
          <a:endParaRPr lang="en-US" sz="2000" dirty="0">
            <a:solidFill>
              <a:schemeClr val="tx1"/>
            </a:solidFill>
          </a:endParaRPr>
        </a:p>
      </dgm:t>
    </dgm:pt>
    <dgm:pt modelId="{F27DC24A-8A34-49EE-B302-4490E5E49101}" type="parTrans" cxnId="{AA787085-809A-42D9-B7FE-A240938BBA03}">
      <dgm:prSet/>
      <dgm:spPr/>
      <dgm:t>
        <a:bodyPr/>
        <a:lstStyle/>
        <a:p>
          <a:endParaRPr lang="en-US"/>
        </a:p>
      </dgm:t>
    </dgm:pt>
    <dgm:pt modelId="{6B635FFE-412C-4AC7-9EB3-9DFD33F014D9}" type="sibTrans" cxnId="{AA787085-809A-42D9-B7FE-A240938BBA03}">
      <dgm:prSet/>
      <dgm:spPr/>
      <dgm:t>
        <a:bodyPr/>
        <a:lstStyle/>
        <a:p>
          <a:endParaRPr lang="en-US"/>
        </a:p>
      </dgm:t>
    </dgm:pt>
    <dgm:pt modelId="{8627503B-16DC-4607-890C-5112DA2A512C}" type="pres">
      <dgm:prSet presAssocID="{1CF23968-0FE2-409C-828B-F6AB93963295}" presName="linear" presStyleCnt="0">
        <dgm:presLayoutVars>
          <dgm:animLvl val="lvl"/>
          <dgm:resizeHandles val="exact"/>
        </dgm:presLayoutVars>
      </dgm:prSet>
      <dgm:spPr/>
    </dgm:pt>
    <dgm:pt modelId="{39F8CD3C-9B3B-4B4D-A110-CE6A497FAAE2}" type="pres">
      <dgm:prSet presAssocID="{4FD07F3E-F6F1-452E-83A9-2F928A015042}" presName="parentText" presStyleLbl="node1" presStyleIdx="0" presStyleCnt="3">
        <dgm:presLayoutVars>
          <dgm:chMax val="0"/>
          <dgm:bulletEnabled val="1"/>
        </dgm:presLayoutVars>
      </dgm:prSet>
      <dgm:spPr>
        <a:xfrm>
          <a:off x="0" y="23724"/>
          <a:ext cx="10515600" cy="678600"/>
        </a:xfrm>
        <a:prstGeom prst="roundRect">
          <a:avLst/>
        </a:prstGeom>
      </dgm:spPr>
    </dgm:pt>
    <dgm:pt modelId="{D0CF75AB-7E63-465E-B3CD-6C099EF77CE3}" type="pres">
      <dgm:prSet presAssocID="{7433B48C-43E0-4CD0-AFCD-BCBC1366A018}" presName="spacer" presStyleCnt="0"/>
      <dgm:spPr/>
    </dgm:pt>
    <dgm:pt modelId="{3720A4D4-FF1B-4C55-A518-5E4022664764}" type="pres">
      <dgm:prSet presAssocID="{200F9022-0FF2-4C25-9550-0ED0CC11136B}" presName="parentText" presStyleLbl="node1" presStyleIdx="1" presStyleCnt="3">
        <dgm:presLayoutVars>
          <dgm:chMax val="0"/>
          <dgm:bulletEnabled val="1"/>
        </dgm:presLayoutVars>
      </dgm:prSet>
      <dgm:spPr>
        <a:xfrm>
          <a:off x="0" y="785844"/>
          <a:ext cx="10515600" cy="678600"/>
        </a:xfrm>
        <a:prstGeom prst="roundRect">
          <a:avLst/>
        </a:prstGeom>
      </dgm:spPr>
    </dgm:pt>
    <dgm:pt modelId="{657DBC52-9B48-40A6-8C86-627F9446D79A}" type="pres">
      <dgm:prSet presAssocID="{D5505980-93CC-4373-A6A2-6AB9B5BB73A0}" presName="spacer" presStyleCnt="0"/>
      <dgm:spPr/>
    </dgm:pt>
    <dgm:pt modelId="{D410A32B-FE95-43A0-93E4-FD6D39FB5BE3}" type="pres">
      <dgm:prSet presAssocID="{48C3A1E6-8A4A-419B-BCC7-5534A4F7FD53}" presName="parentText" presStyleLbl="node1" presStyleIdx="2" presStyleCnt="3">
        <dgm:presLayoutVars>
          <dgm:chMax val="0"/>
          <dgm:bulletEnabled val="1"/>
        </dgm:presLayoutVars>
      </dgm:prSet>
      <dgm:spPr>
        <a:xfrm>
          <a:off x="0" y="1547964"/>
          <a:ext cx="10515600" cy="678600"/>
        </a:xfrm>
        <a:prstGeom prst="roundRect">
          <a:avLst/>
        </a:prstGeom>
      </dgm:spPr>
    </dgm:pt>
    <dgm:pt modelId="{49F006BD-7208-4E9B-BC2A-C0CC1C9ED74B}" type="pres">
      <dgm:prSet presAssocID="{48C3A1E6-8A4A-419B-BCC7-5534A4F7FD53}" presName="childText" presStyleLbl="revTx" presStyleIdx="0" presStyleCnt="1">
        <dgm:presLayoutVars>
          <dgm:bulletEnabled val="1"/>
        </dgm:presLayoutVars>
      </dgm:prSet>
      <dgm:spPr/>
    </dgm:pt>
  </dgm:ptLst>
  <dgm:cxnLst>
    <dgm:cxn modelId="{AF05F005-E3B2-4902-8BFA-D2C9D1B608B0}" srcId="{48C3A1E6-8A4A-419B-BCC7-5534A4F7FD53}" destId="{6FC501BD-29A5-4A44-95FA-556EE3813DAE}" srcOrd="1" destOrd="0" parTransId="{4126625A-2620-4D4A-897C-7D9403230C6F}" sibTransId="{B61737FE-7BCE-4A4A-9065-4371E370459C}"/>
    <dgm:cxn modelId="{B7B9EC1D-1DF8-435A-98AF-3EE387EBEB88}" srcId="{1CF23968-0FE2-409C-828B-F6AB93963295}" destId="{48C3A1E6-8A4A-419B-BCC7-5534A4F7FD53}" srcOrd="2" destOrd="0" parTransId="{B53142EA-881F-4935-B379-C3E0A6E3C29E}" sibTransId="{FCDB6BF0-5D9D-497F-BB11-AE160643E56E}"/>
    <dgm:cxn modelId="{CADAB627-B913-45D1-93B2-248A0C3EA719}" type="presOf" srcId="{6FC501BD-29A5-4A44-95FA-556EE3813DAE}" destId="{49F006BD-7208-4E9B-BC2A-C0CC1C9ED74B}" srcOrd="0" destOrd="1" presId="urn:microsoft.com/office/officeart/2005/8/layout/vList2"/>
    <dgm:cxn modelId="{81CC442B-75BB-4876-9B49-739C4AC8E7BF}" type="presOf" srcId="{BD24777E-452A-4925-90FF-A36DFD767ED9}" destId="{49F006BD-7208-4E9B-BC2A-C0CC1C9ED74B}" srcOrd="0" destOrd="3" presId="urn:microsoft.com/office/officeart/2005/8/layout/vList2"/>
    <dgm:cxn modelId="{DC46033A-B83D-41D3-95E2-F8981DDC4221}" type="presOf" srcId="{C7DE7193-B8AE-47DD-85C2-E49543F0F028}" destId="{49F006BD-7208-4E9B-BC2A-C0CC1C9ED74B}" srcOrd="0" destOrd="2" presId="urn:microsoft.com/office/officeart/2005/8/layout/vList2"/>
    <dgm:cxn modelId="{7CB92044-BDA1-4E3F-8E08-505154E9610A}" type="presOf" srcId="{48C3A1E6-8A4A-419B-BCC7-5534A4F7FD53}" destId="{D410A32B-FE95-43A0-93E4-FD6D39FB5BE3}" srcOrd="0" destOrd="0" presId="urn:microsoft.com/office/officeart/2005/8/layout/vList2"/>
    <dgm:cxn modelId="{3E685E57-2135-4028-A627-FB448DC09C55}" type="presOf" srcId="{1CF23968-0FE2-409C-828B-F6AB93963295}" destId="{8627503B-16DC-4607-890C-5112DA2A512C}" srcOrd="0" destOrd="0" presId="urn:microsoft.com/office/officeart/2005/8/layout/vList2"/>
    <dgm:cxn modelId="{8B202764-D129-4DEE-BE99-6058EF907C2F}" type="presOf" srcId="{4FD07F3E-F6F1-452E-83A9-2F928A015042}" destId="{39F8CD3C-9B3B-4B4D-A110-CE6A497FAAE2}" srcOrd="0" destOrd="0" presId="urn:microsoft.com/office/officeart/2005/8/layout/vList2"/>
    <dgm:cxn modelId="{6C365576-D194-43AD-A3E2-F4184EC614B9}" srcId="{1CF23968-0FE2-409C-828B-F6AB93963295}" destId="{200F9022-0FF2-4C25-9550-0ED0CC11136B}" srcOrd="1" destOrd="0" parTransId="{060E88EF-A4A2-4E83-B196-C3B0CB39ED32}" sibTransId="{D5505980-93CC-4373-A6A2-6AB9B5BB73A0}"/>
    <dgm:cxn modelId="{AA787085-809A-42D9-B7FE-A240938BBA03}" srcId="{48C3A1E6-8A4A-419B-BCC7-5534A4F7FD53}" destId="{D1B31C1E-6322-4126-85FC-2B834ABADD9A}" srcOrd="0" destOrd="0" parTransId="{F27DC24A-8A34-49EE-B302-4490E5E49101}" sibTransId="{6B635FFE-412C-4AC7-9EB3-9DFD33F014D9}"/>
    <dgm:cxn modelId="{623A289C-B2AA-4EB8-B634-B63F68AEFCCD}" srcId="{6FC501BD-29A5-4A44-95FA-556EE3813DAE}" destId="{C7DE7193-B8AE-47DD-85C2-E49543F0F028}" srcOrd="0" destOrd="0" parTransId="{1565F8C5-AA1D-4801-9247-B94945FBC8B0}" sibTransId="{A394DDF2-4151-428D-9E79-22EC53B5E735}"/>
    <dgm:cxn modelId="{7BEC8FD6-C984-44C3-9DCF-C8C8B7BF53EF}" srcId="{1CF23968-0FE2-409C-828B-F6AB93963295}" destId="{4FD07F3E-F6F1-452E-83A9-2F928A015042}" srcOrd="0" destOrd="0" parTransId="{5B0B9BC2-515F-4F11-BA3F-0E0FD936504D}" sibTransId="{7433B48C-43E0-4CD0-AFCD-BCBC1366A018}"/>
    <dgm:cxn modelId="{EE139FF3-7038-4F38-B02F-0AFBA945ADE2}" srcId="{48C3A1E6-8A4A-419B-BCC7-5534A4F7FD53}" destId="{BD24777E-452A-4925-90FF-A36DFD767ED9}" srcOrd="2" destOrd="0" parTransId="{7C16BD1C-4AF6-4D83-8AAB-C6DE50DBC007}" sibTransId="{91C4E668-78B7-4BA8-9F06-8BFE54C729FF}"/>
    <dgm:cxn modelId="{A60031FB-BB0C-4ADD-8F01-E5D3136599CA}" type="presOf" srcId="{200F9022-0FF2-4C25-9550-0ED0CC11136B}" destId="{3720A4D4-FF1B-4C55-A518-5E4022664764}" srcOrd="0" destOrd="0" presId="urn:microsoft.com/office/officeart/2005/8/layout/vList2"/>
    <dgm:cxn modelId="{5E7DCBFB-8064-49EE-A858-344E243B9894}" type="presOf" srcId="{D1B31C1E-6322-4126-85FC-2B834ABADD9A}" destId="{49F006BD-7208-4E9B-BC2A-C0CC1C9ED74B}" srcOrd="0" destOrd="0" presId="urn:microsoft.com/office/officeart/2005/8/layout/vList2"/>
    <dgm:cxn modelId="{E0703CA1-A0B8-4F09-A808-E364F5D13E47}" type="presParOf" srcId="{8627503B-16DC-4607-890C-5112DA2A512C}" destId="{39F8CD3C-9B3B-4B4D-A110-CE6A497FAAE2}" srcOrd="0" destOrd="0" presId="urn:microsoft.com/office/officeart/2005/8/layout/vList2"/>
    <dgm:cxn modelId="{45141A28-A5C4-4006-B9E3-01B1362B4533}" type="presParOf" srcId="{8627503B-16DC-4607-890C-5112DA2A512C}" destId="{D0CF75AB-7E63-465E-B3CD-6C099EF77CE3}" srcOrd="1" destOrd="0" presId="urn:microsoft.com/office/officeart/2005/8/layout/vList2"/>
    <dgm:cxn modelId="{6D08EBFF-B794-47BB-BF54-DC2364451603}" type="presParOf" srcId="{8627503B-16DC-4607-890C-5112DA2A512C}" destId="{3720A4D4-FF1B-4C55-A518-5E4022664764}" srcOrd="2" destOrd="0" presId="urn:microsoft.com/office/officeart/2005/8/layout/vList2"/>
    <dgm:cxn modelId="{D7C2833F-3704-433F-B035-E65A0BD71633}" type="presParOf" srcId="{8627503B-16DC-4607-890C-5112DA2A512C}" destId="{657DBC52-9B48-40A6-8C86-627F9446D79A}" srcOrd="3" destOrd="0" presId="urn:microsoft.com/office/officeart/2005/8/layout/vList2"/>
    <dgm:cxn modelId="{77874DDD-D898-4114-A1BB-D3226EDDF192}" type="presParOf" srcId="{8627503B-16DC-4607-890C-5112DA2A512C}" destId="{D410A32B-FE95-43A0-93E4-FD6D39FB5BE3}" srcOrd="4" destOrd="0" presId="urn:microsoft.com/office/officeart/2005/8/layout/vList2"/>
    <dgm:cxn modelId="{D16D323C-9723-4988-909B-7B797F01BC35}" type="presParOf" srcId="{8627503B-16DC-4607-890C-5112DA2A512C}" destId="{49F006BD-7208-4E9B-BC2A-C0CC1C9ED74B}"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BC702A-6A72-414C-A1AE-0C5C6FB9FDAD}" type="doc">
      <dgm:prSet loTypeId="urn:microsoft.com/office/officeart/2018/2/layout/IconVerticalSolidList" loCatId="icon" qsTypeId="urn:microsoft.com/office/officeart/2005/8/quickstyle/simple1" qsCatId="simple" csTypeId="urn:microsoft.com/office/officeart/2005/8/colors/accent1_1" csCatId="accent1" phldr="1"/>
      <dgm:spPr/>
      <dgm:t>
        <a:bodyPr/>
        <a:lstStyle/>
        <a:p>
          <a:endParaRPr lang="en-US"/>
        </a:p>
      </dgm:t>
    </dgm:pt>
    <dgm:pt modelId="{AF761B8D-98F9-41E1-843D-B463717B0608}">
      <dgm:prSet custT="1"/>
      <dgm:spPr/>
      <dgm:t>
        <a:bodyPr/>
        <a:lstStyle/>
        <a:p>
          <a:pPr>
            <a:lnSpc>
              <a:spcPct val="100000"/>
            </a:lnSpc>
          </a:pPr>
          <a:r>
            <a:rPr lang="en-US" sz="1900" kern="1200" dirty="0">
              <a:latin typeface="+mj-lt"/>
              <a:ea typeface="+mn-ea"/>
              <a:cs typeface="+mn-cs"/>
            </a:rPr>
            <a:t>Additional Product Data</a:t>
          </a:r>
          <a:endParaRPr lang="en-US" sz="1900" kern="1200" dirty="0">
            <a:latin typeface="+mj-lt"/>
          </a:endParaRPr>
        </a:p>
      </dgm:t>
    </dgm:pt>
    <dgm:pt modelId="{34C8218E-923E-4BBA-AEED-E6E3988DE8D4}" type="parTrans" cxnId="{84783883-3117-404F-B7A6-622F4318DD3E}">
      <dgm:prSet/>
      <dgm:spPr/>
      <dgm:t>
        <a:bodyPr/>
        <a:lstStyle/>
        <a:p>
          <a:endParaRPr lang="en-US" sz="2400">
            <a:latin typeface="+mj-lt"/>
          </a:endParaRPr>
        </a:p>
      </dgm:t>
    </dgm:pt>
    <dgm:pt modelId="{A79EEEBC-D836-4553-8C90-09291D9A4C91}" type="sibTrans" cxnId="{84783883-3117-404F-B7A6-622F4318DD3E}">
      <dgm:prSet/>
      <dgm:spPr/>
      <dgm:t>
        <a:bodyPr/>
        <a:lstStyle/>
        <a:p>
          <a:endParaRPr lang="en-US">
            <a:latin typeface="+mj-lt"/>
          </a:endParaRPr>
        </a:p>
      </dgm:t>
    </dgm:pt>
    <dgm:pt modelId="{A9A2016C-A1F8-4A97-9D2F-A57335B802B1}">
      <dgm:prSet/>
      <dgm:spPr/>
      <dgm:t>
        <a:bodyPr/>
        <a:lstStyle/>
        <a:p>
          <a:pPr>
            <a:lnSpc>
              <a:spcPct val="100000"/>
            </a:lnSpc>
          </a:pPr>
          <a:r>
            <a:rPr lang="en-US" dirty="0">
              <a:latin typeface="+mj-lt"/>
            </a:rPr>
            <a:t>External Factors</a:t>
          </a:r>
        </a:p>
      </dgm:t>
    </dgm:pt>
    <dgm:pt modelId="{B5FE57D4-6F6E-4331-B988-0CE86B58BCB5}" type="parTrans" cxnId="{2670929E-18A3-4C37-B93D-2F17A8AA1D4B}">
      <dgm:prSet/>
      <dgm:spPr/>
      <dgm:t>
        <a:bodyPr/>
        <a:lstStyle/>
        <a:p>
          <a:endParaRPr lang="en-US" sz="2400">
            <a:latin typeface="+mj-lt"/>
          </a:endParaRPr>
        </a:p>
      </dgm:t>
    </dgm:pt>
    <dgm:pt modelId="{331FB1A0-E05E-4CBB-9A9D-3CE8521E1A58}" type="sibTrans" cxnId="{2670929E-18A3-4C37-B93D-2F17A8AA1D4B}">
      <dgm:prSet/>
      <dgm:spPr/>
      <dgm:t>
        <a:bodyPr/>
        <a:lstStyle/>
        <a:p>
          <a:endParaRPr lang="en-US">
            <a:latin typeface="+mj-lt"/>
          </a:endParaRPr>
        </a:p>
      </dgm:t>
    </dgm:pt>
    <dgm:pt modelId="{9233D7A9-7A36-4F9A-8AC2-5787B52FC03C}">
      <dgm:prSet/>
      <dgm:spPr/>
      <dgm:t>
        <a:bodyPr/>
        <a:lstStyle/>
        <a:p>
          <a:pPr>
            <a:lnSpc>
              <a:spcPct val="100000"/>
            </a:lnSpc>
          </a:pPr>
          <a:r>
            <a:rPr lang="en-US" dirty="0">
              <a:latin typeface="+mj-lt"/>
            </a:rPr>
            <a:t>Machine Learning Techniques</a:t>
          </a:r>
        </a:p>
      </dgm:t>
    </dgm:pt>
    <dgm:pt modelId="{4363A27C-6A1C-4AC7-BD3B-05FCC0FBDC16}" type="parTrans" cxnId="{860A0A38-FFCE-43D8-A18A-4DF4D81AB51A}">
      <dgm:prSet/>
      <dgm:spPr/>
      <dgm:t>
        <a:bodyPr/>
        <a:lstStyle/>
        <a:p>
          <a:endParaRPr lang="en-US" sz="2400">
            <a:latin typeface="+mj-lt"/>
          </a:endParaRPr>
        </a:p>
      </dgm:t>
    </dgm:pt>
    <dgm:pt modelId="{C43D11E9-8082-4815-B4AE-4E35D47138EF}" type="sibTrans" cxnId="{860A0A38-FFCE-43D8-A18A-4DF4D81AB51A}">
      <dgm:prSet/>
      <dgm:spPr/>
      <dgm:t>
        <a:bodyPr/>
        <a:lstStyle/>
        <a:p>
          <a:endParaRPr lang="en-US">
            <a:latin typeface="+mj-lt"/>
          </a:endParaRPr>
        </a:p>
      </dgm:t>
    </dgm:pt>
    <dgm:pt modelId="{C681717F-55C3-4B7B-8A4D-2E40ED5EE534}">
      <dgm:prSet/>
      <dgm:spPr/>
      <dgm:t>
        <a:bodyPr/>
        <a:lstStyle/>
        <a:p>
          <a:pPr>
            <a:lnSpc>
              <a:spcPct val="100000"/>
            </a:lnSpc>
          </a:pPr>
          <a:r>
            <a:rPr lang="en-US" dirty="0">
              <a:latin typeface="+mj-lt"/>
            </a:rPr>
            <a:t>Enhanced Data Preprocessing</a:t>
          </a:r>
        </a:p>
      </dgm:t>
    </dgm:pt>
    <dgm:pt modelId="{19256DB2-508D-4483-9E54-9B2DFACD6E64}" type="parTrans" cxnId="{E662226C-9417-4E03-91A1-D549E55389C6}">
      <dgm:prSet/>
      <dgm:spPr/>
      <dgm:t>
        <a:bodyPr/>
        <a:lstStyle/>
        <a:p>
          <a:endParaRPr lang="en-US" sz="2400">
            <a:latin typeface="+mj-lt"/>
          </a:endParaRPr>
        </a:p>
      </dgm:t>
    </dgm:pt>
    <dgm:pt modelId="{A41537F4-F483-49AC-AFC3-337264B2FF3F}" type="sibTrans" cxnId="{E662226C-9417-4E03-91A1-D549E55389C6}">
      <dgm:prSet/>
      <dgm:spPr/>
      <dgm:t>
        <a:bodyPr/>
        <a:lstStyle/>
        <a:p>
          <a:endParaRPr lang="en-US">
            <a:latin typeface="+mj-lt"/>
          </a:endParaRPr>
        </a:p>
      </dgm:t>
    </dgm:pt>
    <dgm:pt modelId="{4DD7979E-AC8A-499A-85D2-E2A283666358}">
      <dgm:prSet/>
      <dgm:spPr/>
      <dgm:t>
        <a:bodyPr/>
        <a:lstStyle/>
        <a:p>
          <a:pPr>
            <a:lnSpc>
              <a:spcPct val="100000"/>
            </a:lnSpc>
          </a:pPr>
          <a:r>
            <a:rPr lang="en-US" dirty="0">
              <a:latin typeface="+mj-lt"/>
            </a:rPr>
            <a:t>Coupon/Marketing Data	</a:t>
          </a:r>
        </a:p>
      </dgm:t>
    </dgm:pt>
    <dgm:pt modelId="{B4643B7D-23EC-4D5D-91DA-E6C5A776985E}" type="parTrans" cxnId="{66F6A48F-10C3-4143-A690-8BF959569204}">
      <dgm:prSet/>
      <dgm:spPr/>
      <dgm:t>
        <a:bodyPr/>
        <a:lstStyle/>
        <a:p>
          <a:endParaRPr lang="en-US">
            <a:latin typeface="+mj-lt"/>
          </a:endParaRPr>
        </a:p>
      </dgm:t>
    </dgm:pt>
    <dgm:pt modelId="{1A8C305B-A77F-4DC7-AA8B-63B5C5C51375}" type="sibTrans" cxnId="{66F6A48F-10C3-4143-A690-8BF959569204}">
      <dgm:prSet/>
      <dgm:spPr/>
      <dgm:t>
        <a:bodyPr/>
        <a:lstStyle/>
        <a:p>
          <a:endParaRPr lang="en-US">
            <a:latin typeface="+mj-lt"/>
          </a:endParaRPr>
        </a:p>
      </dgm:t>
    </dgm:pt>
    <dgm:pt modelId="{4E49C27E-3EBA-48C4-AD2E-2CE410A6EBB9}">
      <dgm:prSet custT="1"/>
      <dgm:spPr/>
      <dgm:t>
        <a:bodyPr/>
        <a:lstStyle/>
        <a:p>
          <a:pPr>
            <a:lnSpc>
              <a:spcPct val="100000"/>
            </a:lnSpc>
          </a:pPr>
          <a:r>
            <a:rPr lang="en-US" sz="1900" kern="1200">
              <a:latin typeface="Calibri Light" panose="020F0302020204030204"/>
              <a:ea typeface="+mn-ea"/>
              <a:cs typeface="+mn-cs"/>
            </a:rPr>
            <a:t>Regular Model Evaluation and Updates</a:t>
          </a:r>
          <a:endParaRPr lang="en-US" sz="1900" kern="1200" dirty="0">
            <a:latin typeface="Calibri Light" panose="020F0302020204030204"/>
            <a:ea typeface="+mn-ea"/>
            <a:cs typeface="+mn-cs"/>
          </a:endParaRPr>
        </a:p>
      </dgm:t>
    </dgm:pt>
    <dgm:pt modelId="{A773B3BC-6BF1-4BF6-B87B-6B644E43A19B}" type="parTrans" cxnId="{789C20DA-FE50-41B9-890C-559ADE4C9490}">
      <dgm:prSet/>
      <dgm:spPr/>
      <dgm:t>
        <a:bodyPr/>
        <a:lstStyle/>
        <a:p>
          <a:endParaRPr lang="en-US"/>
        </a:p>
      </dgm:t>
    </dgm:pt>
    <dgm:pt modelId="{1580CCD1-C927-4DB1-9FC4-9BF6CD41F3AD}" type="sibTrans" cxnId="{789C20DA-FE50-41B9-890C-559ADE4C9490}">
      <dgm:prSet/>
      <dgm:spPr/>
      <dgm:t>
        <a:bodyPr/>
        <a:lstStyle/>
        <a:p>
          <a:endParaRPr lang="en-US"/>
        </a:p>
      </dgm:t>
    </dgm:pt>
    <dgm:pt modelId="{62937053-8CBC-4DAA-9158-3D12DC43622E}" type="pres">
      <dgm:prSet presAssocID="{67BC702A-6A72-414C-A1AE-0C5C6FB9FDAD}" presName="root" presStyleCnt="0">
        <dgm:presLayoutVars>
          <dgm:dir/>
          <dgm:resizeHandles val="exact"/>
        </dgm:presLayoutVars>
      </dgm:prSet>
      <dgm:spPr/>
    </dgm:pt>
    <dgm:pt modelId="{519635B8-5ADF-4643-9FA6-3B9C170FFA81}" type="pres">
      <dgm:prSet presAssocID="{4DD7979E-AC8A-499A-85D2-E2A283666358}" presName="compNode" presStyleCnt="0"/>
      <dgm:spPr/>
    </dgm:pt>
    <dgm:pt modelId="{4A21C025-CD01-4192-9D28-B5592175010D}" type="pres">
      <dgm:prSet presAssocID="{4DD7979E-AC8A-499A-85D2-E2A283666358}" presName="bgRect" presStyleLbl="bgShp" presStyleIdx="0" presStyleCnt="6"/>
      <dgm:spPr>
        <a:xfrm>
          <a:off x="0" y="3399"/>
          <a:ext cx="10415700" cy="724089"/>
        </a:xfrm>
        <a:prstGeom prst="roundRect">
          <a:avLst>
            <a:gd name="adj" fmla="val 10000"/>
          </a:avLst>
        </a:prstGeom>
      </dgm:spPr>
    </dgm:pt>
    <dgm:pt modelId="{EA2BE566-6995-4888-89BE-DC8F7A6D56DF}" type="pres">
      <dgm:prSet presAssocID="{4DD7979E-AC8A-499A-85D2-E2A283666358}"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checklist outline"/>
        </a:ext>
      </dgm:extLst>
    </dgm:pt>
    <dgm:pt modelId="{A073390C-C22C-448E-8470-43027812BAF8}" type="pres">
      <dgm:prSet presAssocID="{4DD7979E-AC8A-499A-85D2-E2A283666358}" presName="spaceRect" presStyleCnt="0"/>
      <dgm:spPr/>
    </dgm:pt>
    <dgm:pt modelId="{4F39F338-2A93-40AB-BEEE-1F2F1D2B2749}" type="pres">
      <dgm:prSet presAssocID="{4DD7979E-AC8A-499A-85D2-E2A283666358}" presName="parTx" presStyleLbl="revTx" presStyleIdx="0" presStyleCnt="6">
        <dgm:presLayoutVars>
          <dgm:chMax val="0"/>
          <dgm:chPref val="0"/>
        </dgm:presLayoutVars>
      </dgm:prSet>
      <dgm:spPr>
        <a:xfrm>
          <a:off x="836323" y="3399"/>
          <a:ext cx="9579376" cy="724089"/>
        </a:xfrm>
        <a:prstGeom prst="rect">
          <a:avLst/>
        </a:prstGeom>
      </dgm:spPr>
    </dgm:pt>
    <dgm:pt modelId="{59A43B7B-DC69-436C-88A8-F0F24E40FBF6}" type="pres">
      <dgm:prSet presAssocID="{1A8C305B-A77F-4DC7-AA8B-63B5C5C51375}" presName="sibTrans" presStyleCnt="0"/>
      <dgm:spPr/>
    </dgm:pt>
    <dgm:pt modelId="{D9CD38B9-4E2A-4765-AFE5-11EC80274D7D}" type="pres">
      <dgm:prSet presAssocID="{AF761B8D-98F9-41E1-843D-B463717B0608}" presName="compNode" presStyleCnt="0"/>
      <dgm:spPr/>
    </dgm:pt>
    <dgm:pt modelId="{232F067E-F73D-4F9D-BF33-A89B5E2A0500}" type="pres">
      <dgm:prSet presAssocID="{AF761B8D-98F9-41E1-843D-B463717B0608}" presName="bgRect" presStyleLbl="bgShp" presStyleIdx="1" presStyleCnt="6"/>
      <dgm:spPr/>
    </dgm:pt>
    <dgm:pt modelId="{AB0C0A87-3563-4300-9D20-BD3A9E759C09}" type="pres">
      <dgm:prSet presAssocID="{AF761B8D-98F9-41E1-843D-B463717B0608}"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outline"/>
        </a:ext>
      </dgm:extLst>
    </dgm:pt>
    <dgm:pt modelId="{3C5FBFBD-7489-406F-A1CB-3775280C3260}" type="pres">
      <dgm:prSet presAssocID="{AF761B8D-98F9-41E1-843D-B463717B0608}" presName="spaceRect" presStyleCnt="0"/>
      <dgm:spPr/>
    </dgm:pt>
    <dgm:pt modelId="{F3B814C2-B08D-42FB-9B0D-586CF3AB243F}" type="pres">
      <dgm:prSet presAssocID="{AF761B8D-98F9-41E1-843D-B463717B0608}" presName="parTx" presStyleLbl="revTx" presStyleIdx="1" presStyleCnt="6">
        <dgm:presLayoutVars>
          <dgm:chMax val="0"/>
          <dgm:chPref val="0"/>
        </dgm:presLayoutVars>
      </dgm:prSet>
      <dgm:spPr/>
    </dgm:pt>
    <dgm:pt modelId="{192B2C9E-3DCE-4EBF-8470-E9C539C55FEE}" type="pres">
      <dgm:prSet presAssocID="{A79EEEBC-D836-4553-8C90-09291D9A4C91}" presName="sibTrans" presStyleCnt="0"/>
      <dgm:spPr/>
    </dgm:pt>
    <dgm:pt modelId="{06107555-C736-4742-B342-9BAB403A9A41}" type="pres">
      <dgm:prSet presAssocID="{A9A2016C-A1F8-4A97-9D2F-A57335B802B1}" presName="compNode" presStyleCnt="0"/>
      <dgm:spPr/>
    </dgm:pt>
    <dgm:pt modelId="{E17796CE-DAC1-4572-8470-647587DFBF14}" type="pres">
      <dgm:prSet presAssocID="{A9A2016C-A1F8-4A97-9D2F-A57335B802B1}" presName="bgRect" presStyleLbl="bgShp" presStyleIdx="2" presStyleCnt="6"/>
      <dgm:spPr/>
    </dgm:pt>
    <dgm:pt modelId="{5FC75AA8-0E44-4AF5-AE8F-618DF255B950}" type="pres">
      <dgm:prSet presAssocID="{A9A2016C-A1F8-4A97-9D2F-A57335B802B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loud Computing outline"/>
        </a:ext>
      </dgm:extLst>
    </dgm:pt>
    <dgm:pt modelId="{68E4BF84-9A53-439D-8A3E-E47AFA53BEE2}" type="pres">
      <dgm:prSet presAssocID="{A9A2016C-A1F8-4A97-9D2F-A57335B802B1}" presName="spaceRect" presStyleCnt="0"/>
      <dgm:spPr/>
    </dgm:pt>
    <dgm:pt modelId="{263E5488-0E8A-4BA8-9B15-F815F8C1B956}" type="pres">
      <dgm:prSet presAssocID="{A9A2016C-A1F8-4A97-9D2F-A57335B802B1}" presName="parTx" presStyleLbl="revTx" presStyleIdx="2" presStyleCnt="6">
        <dgm:presLayoutVars>
          <dgm:chMax val="0"/>
          <dgm:chPref val="0"/>
        </dgm:presLayoutVars>
      </dgm:prSet>
      <dgm:spPr/>
    </dgm:pt>
    <dgm:pt modelId="{7FA2E80C-2EC5-41F7-84C9-1845331B6AC5}" type="pres">
      <dgm:prSet presAssocID="{331FB1A0-E05E-4CBB-9A9D-3CE8521E1A58}" presName="sibTrans" presStyleCnt="0"/>
      <dgm:spPr/>
    </dgm:pt>
    <dgm:pt modelId="{1C03977C-BC08-4FDD-93D9-7C00CB54DF65}" type="pres">
      <dgm:prSet presAssocID="{9233D7A9-7A36-4F9A-8AC2-5787B52FC03C}" presName="compNode" presStyleCnt="0"/>
      <dgm:spPr/>
    </dgm:pt>
    <dgm:pt modelId="{6A52EFFA-89C0-426C-A103-727A6535627E}" type="pres">
      <dgm:prSet presAssocID="{9233D7A9-7A36-4F9A-8AC2-5787B52FC03C}" presName="bgRect" presStyleLbl="bgShp" presStyleIdx="3" presStyleCnt="6"/>
      <dgm:spPr/>
    </dgm:pt>
    <dgm:pt modelId="{EF659AD2-E176-4244-A042-023DB70C6848}" type="pres">
      <dgm:prSet presAssocID="{9233D7A9-7A36-4F9A-8AC2-5787B52FC03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ead with gears with solid fill"/>
        </a:ext>
      </dgm:extLst>
    </dgm:pt>
    <dgm:pt modelId="{486D8DC3-BA15-4F84-923B-8B3E36AEDB0E}" type="pres">
      <dgm:prSet presAssocID="{9233D7A9-7A36-4F9A-8AC2-5787B52FC03C}" presName="spaceRect" presStyleCnt="0"/>
      <dgm:spPr/>
    </dgm:pt>
    <dgm:pt modelId="{910225EC-0719-4DDA-BAFE-4148B7849317}" type="pres">
      <dgm:prSet presAssocID="{9233D7A9-7A36-4F9A-8AC2-5787B52FC03C}" presName="parTx" presStyleLbl="revTx" presStyleIdx="3" presStyleCnt="6">
        <dgm:presLayoutVars>
          <dgm:chMax val="0"/>
          <dgm:chPref val="0"/>
        </dgm:presLayoutVars>
      </dgm:prSet>
      <dgm:spPr/>
    </dgm:pt>
    <dgm:pt modelId="{8718C14B-F7AA-4D02-91AC-7CCFDA8A7866}" type="pres">
      <dgm:prSet presAssocID="{C43D11E9-8082-4815-B4AE-4E35D47138EF}" presName="sibTrans" presStyleCnt="0"/>
      <dgm:spPr/>
    </dgm:pt>
    <dgm:pt modelId="{FEF53797-36CC-4A83-8792-3C4454563B80}" type="pres">
      <dgm:prSet presAssocID="{C681717F-55C3-4B7B-8A4D-2E40ED5EE534}" presName="compNode" presStyleCnt="0"/>
      <dgm:spPr/>
    </dgm:pt>
    <dgm:pt modelId="{304610FB-870A-440D-AEFB-47CB10B74F26}" type="pres">
      <dgm:prSet presAssocID="{C681717F-55C3-4B7B-8A4D-2E40ED5EE534}" presName="bgRect" presStyleLbl="bgShp" presStyleIdx="4" presStyleCnt="6" custLinFactNeighborY="-4667"/>
      <dgm:spPr/>
    </dgm:pt>
    <dgm:pt modelId="{B69EEA15-1AE3-4603-A81B-CF594AEDA280}" type="pres">
      <dgm:prSet presAssocID="{C681717F-55C3-4B7B-8A4D-2E40ED5EE534}"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ilter outline"/>
        </a:ext>
      </dgm:extLst>
    </dgm:pt>
    <dgm:pt modelId="{FBA757AD-46AE-405A-B25C-257CB5E53A63}" type="pres">
      <dgm:prSet presAssocID="{C681717F-55C3-4B7B-8A4D-2E40ED5EE534}" presName="spaceRect" presStyleCnt="0"/>
      <dgm:spPr/>
    </dgm:pt>
    <dgm:pt modelId="{64E6098E-0C13-477F-8F86-939EEF3F3EC5}" type="pres">
      <dgm:prSet presAssocID="{C681717F-55C3-4B7B-8A4D-2E40ED5EE534}" presName="parTx" presStyleLbl="revTx" presStyleIdx="4" presStyleCnt="6">
        <dgm:presLayoutVars>
          <dgm:chMax val="0"/>
          <dgm:chPref val="0"/>
        </dgm:presLayoutVars>
      </dgm:prSet>
      <dgm:spPr/>
    </dgm:pt>
    <dgm:pt modelId="{FD7C3B30-BE1E-4F11-904A-5BF5DBFCEBB5}" type="pres">
      <dgm:prSet presAssocID="{A41537F4-F483-49AC-AFC3-337264B2FF3F}" presName="sibTrans" presStyleCnt="0"/>
      <dgm:spPr/>
    </dgm:pt>
    <dgm:pt modelId="{B81250D2-30FE-4D5E-9686-593DE1E8BC3B}" type="pres">
      <dgm:prSet presAssocID="{4E49C27E-3EBA-48C4-AD2E-2CE410A6EBB9}" presName="compNode" presStyleCnt="0"/>
      <dgm:spPr/>
    </dgm:pt>
    <dgm:pt modelId="{4F4A6572-9DD2-4FB4-B2CF-21673B020373}" type="pres">
      <dgm:prSet presAssocID="{4E49C27E-3EBA-48C4-AD2E-2CE410A6EBB9}" presName="bgRect" presStyleLbl="bgShp" presStyleIdx="5" presStyleCnt="6" custLinFactNeighborY="-4667"/>
      <dgm:spPr/>
    </dgm:pt>
    <dgm:pt modelId="{875027CB-2CCE-46FA-BC0E-570FB62B4719}" type="pres">
      <dgm:prSet presAssocID="{4E49C27E-3EBA-48C4-AD2E-2CE410A6EBB9}"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peat with solid fill"/>
        </a:ext>
      </dgm:extLst>
    </dgm:pt>
    <dgm:pt modelId="{57E34E64-0263-49F3-A38F-326F38413070}" type="pres">
      <dgm:prSet presAssocID="{4E49C27E-3EBA-48C4-AD2E-2CE410A6EBB9}" presName="spaceRect" presStyleCnt="0"/>
      <dgm:spPr/>
    </dgm:pt>
    <dgm:pt modelId="{42B0ABE4-4AC2-424B-A447-CD80D56647B6}" type="pres">
      <dgm:prSet presAssocID="{4E49C27E-3EBA-48C4-AD2E-2CE410A6EBB9}" presName="parTx" presStyleLbl="revTx" presStyleIdx="5" presStyleCnt="6">
        <dgm:presLayoutVars>
          <dgm:chMax val="0"/>
          <dgm:chPref val="0"/>
        </dgm:presLayoutVars>
      </dgm:prSet>
      <dgm:spPr/>
    </dgm:pt>
  </dgm:ptLst>
  <dgm:cxnLst>
    <dgm:cxn modelId="{860A0A38-FFCE-43D8-A18A-4DF4D81AB51A}" srcId="{67BC702A-6A72-414C-A1AE-0C5C6FB9FDAD}" destId="{9233D7A9-7A36-4F9A-8AC2-5787B52FC03C}" srcOrd="3" destOrd="0" parTransId="{4363A27C-6A1C-4AC7-BD3B-05FCC0FBDC16}" sibTransId="{C43D11E9-8082-4815-B4AE-4E35D47138EF}"/>
    <dgm:cxn modelId="{2D33D83E-6F1F-4460-ADA8-A070DA9CFBB2}" type="presOf" srcId="{9233D7A9-7A36-4F9A-8AC2-5787B52FC03C}" destId="{910225EC-0719-4DDA-BAFE-4148B7849317}" srcOrd="0" destOrd="0" presId="urn:microsoft.com/office/officeart/2018/2/layout/IconVerticalSolidList"/>
    <dgm:cxn modelId="{A344C059-B34F-4B18-9299-6C0DFA196ABE}" type="presOf" srcId="{4DD7979E-AC8A-499A-85D2-E2A283666358}" destId="{4F39F338-2A93-40AB-BEEE-1F2F1D2B2749}" srcOrd="0" destOrd="0" presId="urn:microsoft.com/office/officeart/2018/2/layout/IconVerticalSolidList"/>
    <dgm:cxn modelId="{E662226C-9417-4E03-91A1-D549E55389C6}" srcId="{67BC702A-6A72-414C-A1AE-0C5C6FB9FDAD}" destId="{C681717F-55C3-4B7B-8A4D-2E40ED5EE534}" srcOrd="4" destOrd="0" parTransId="{19256DB2-508D-4483-9E54-9B2DFACD6E64}" sibTransId="{A41537F4-F483-49AC-AFC3-337264B2FF3F}"/>
    <dgm:cxn modelId="{84783883-3117-404F-B7A6-622F4318DD3E}" srcId="{67BC702A-6A72-414C-A1AE-0C5C6FB9FDAD}" destId="{AF761B8D-98F9-41E1-843D-B463717B0608}" srcOrd="1" destOrd="0" parTransId="{34C8218E-923E-4BBA-AEED-E6E3988DE8D4}" sibTransId="{A79EEEBC-D836-4553-8C90-09291D9A4C91}"/>
    <dgm:cxn modelId="{EAA32F88-58F4-4C9C-BA73-9CE6D10EFB23}" type="presOf" srcId="{67BC702A-6A72-414C-A1AE-0C5C6FB9FDAD}" destId="{62937053-8CBC-4DAA-9158-3D12DC43622E}" srcOrd="0" destOrd="0" presId="urn:microsoft.com/office/officeart/2018/2/layout/IconVerticalSolidList"/>
    <dgm:cxn modelId="{66F6A48F-10C3-4143-A690-8BF959569204}" srcId="{67BC702A-6A72-414C-A1AE-0C5C6FB9FDAD}" destId="{4DD7979E-AC8A-499A-85D2-E2A283666358}" srcOrd="0" destOrd="0" parTransId="{B4643B7D-23EC-4D5D-91DA-E6C5A776985E}" sibTransId="{1A8C305B-A77F-4DC7-AA8B-63B5C5C51375}"/>
    <dgm:cxn modelId="{2670929E-18A3-4C37-B93D-2F17A8AA1D4B}" srcId="{67BC702A-6A72-414C-A1AE-0C5C6FB9FDAD}" destId="{A9A2016C-A1F8-4A97-9D2F-A57335B802B1}" srcOrd="2" destOrd="0" parTransId="{B5FE57D4-6F6E-4331-B988-0CE86B58BCB5}" sibTransId="{331FB1A0-E05E-4CBB-9A9D-3CE8521E1A58}"/>
    <dgm:cxn modelId="{2AE660A1-6917-415E-8BAC-3C1238EE71BB}" type="presOf" srcId="{A9A2016C-A1F8-4A97-9D2F-A57335B802B1}" destId="{263E5488-0E8A-4BA8-9B15-F815F8C1B956}" srcOrd="0" destOrd="0" presId="urn:microsoft.com/office/officeart/2018/2/layout/IconVerticalSolidList"/>
    <dgm:cxn modelId="{C62880A6-466F-4D9F-A34A-DD0D25CDC800}" type="presOf" srcId="{AF761B8D-98F9-41E1-843D-B463717B0608}" destId="{F3B814C2-B08D-42FB-9B0D-586CF3AB243F}" srcOrd="0" destOrd="0" presId="urn:microsoft.com/office/officeart/2018/2/layout/IconVerticalSolidList"/>
    <dgm:cxn modelId="{789C20DA-FE50-41B9-890C-559ADE4C9490}" srcId="{67BC702A-6A72-414C-A1AE-0C5C6FB9FDAD}" destId="{4E49C27E-3EBA-48C4-AD2E-2CE410A6EBB9}" srcOrd="5" destOrd="0" parTransId="{A773B3BC-6BF1-4BF6-B87B-6B644E43A19B}" sibTransId="{1580CCD1-C927-4DB1-9FC4-9BF6CD41F3AD}"/>
    <dgm:cxn modelId="{06745EFB-902E-4D47-9CAD-9B500C78D49E}" type="presOf" srcId="{4E49C27E-3EBA-48C4-AD2E-2CE410A6EBB9}" destId="{42B0ABE4-4AC2-424B-A447-CD80D56647B6}" srcOrd="0" destOrd="0" presId="urn:microsoft.com/office/officeart/2018/2/layout/IconVerticalSolidList"/>
    <dgm:cxn modelId="{9D1310FC-271E-4699-85DA-C4DB9AE18956}" type="presOf" srcId="{C681717F-55C3-4B7B-8A4D-2E40ED5EE534}" destId="{64E6098E-0C13-477F-8F86-939EEF3F3EC5}" srcOrd="0" destOrd="0" presId="urn:microsoft.com/office/officeart/2018/2/layout/IconVerticalSolidList"/>
    <dgm:cxn modelId="{494B16ED-E246-44EE-8A50-A369AE047E56}" type="presParOf" srcId="{62937053-8CBC-4DAA-9158-3D12DC43622E}" destId="{519635B8-5ADF-4643-9FA6-3B9C170FFA81}" srcOrd="0" destOrd="0" presId="urn:microsoft.com/office/officeart/2018/2/layout/IconVerticalSolidList"/>
    <dgm:cxn modelId="{01BE072F-8BE5-4F44-9A49-35D373AB1750}" type="presParOf" srcId="{519635B8-5ADF-4643-9FA6-3B9C170FFA81}" destId="{4A21C025-CD01-4192-9D28-B5592175010D}" srcOrd="0" destOrd="0" presId="urn:microsoft.com/office/officeart/2018/2/layout/IconVerticalSolidList"/>
    <dgm:cxn modelId="{1C9A30EF-C47A-4B20-B162-75832BF03868}" type="presParOf" srcId="{519635B8-5ADF-4643-9FA6-3B9C170FFA81}" destId="{EA2BE566-6995-4888-89BE-DC8F7A6D56DF}" srcOrd="1" destOrd="0" presId="urn:microsoft.com/office/officeart/2018/2/layout/IconVerticalSolidList"/>
    <dgm:cxn modelId="{35E878FA-4772-46DD-A42F-08902E140410}" type="presParOf" srcId="{519635B8-5ADF-4643-9FA6-3B9C170FFA81}" destId="{A073390C-C22C-448E-8470-43027812BAF8}" srcOrd="2" destOrd="0" presId="urn:microsoft.com/office/officeart/2018/2/layout/IconVerticalSolidList"/>
    <dgm:cxn modelId="{294C3DEF-B0F1-471B-9450-44BFBE554038}" type="presParOf" srcId="{519635B8-5ADF-4643-9FA6-3B9C170FFA81}" destId="{4F39F338-2A93-40AB-BEEE-1F2F1D2B2749}" srcOrd="3" destOrd="0" presId="urn:microsoft.com/office/officeart/2018/2/layout/IconVerticalSolidList"/>
    <dgm:cxn modelId="{DA07E2BD-9CD9-4C3F-B7C7-3A336A6A786D}" type="presParOf" srcId="{62937053-8CBC-4DAA-9158-3D12DC43622E}" destId="{59A43B7B-DC69-436C-88A8-F0F24E40FBF6}" srcOrd="1" destOrd="0" presId="urn:microsoft.com/office/officeart/2018/2/layout/IconVerticalSolidList"/>
    <dgm:cxn modelId="{7AB25962-F924-4DC7-9CBA-3215997FB825}" type="presParOf" srcId="{62937053-8CBC-4DAA-9158-3D12DC43622E}" destId="{D9CD38B9-4E2A-4765-AFE5-11EC80274D7D}" srcOrd="2" destOrd="0" presId="urn:microsoft.com/office/officeart/2018/2/layout/IconVerticalSolidList"/>
    <dgm:cxn modelId="{51F660DD-9C88-42D5-9548-939C9294A778}" type="presParOf" srcId="{D9CD38B9-4E2A-4765-AFE5-11EC80274D7D}" destId="{232F067E-F73D-4F9D-BF33-A89B5E2A0500}" srcOrd="0" destOrd="0" presId="urn:microsoft.com/office/officeart/2018/2/layout/IconVerticalSolidList"/>
    <dgm:cxn modelId="{014C653E-8E7C-4544-866C-6BF57F28A23F}" type="presParOf" srcId="{D9CD38B9-4E2A-4765-AFE5-11EC80274D7D}" destId="{AB0C0A87-3563-4300-9D20-BD3A9E759C09}" srcOrd="1" destOrd="0" presId="urn:microsoft.com/office/officeart/2018/2/layout/IconVerticalSolidList"/>
    <dgm:cxn modelId="{ADF89EF6-95AC-4137-8442-2AE49F11D975}" type="presParOf" srcId="{D9CD38B9-4E2A-4765-AFE5-11EC80274D7D}" destId="{3C5FBFBD-7489-406F-A1CB-3775280C3260}" srcOrd="2" destOrd="0" presId="urn:microsoft.com/office/officeart/2018/2/layout/IconVerticalSolidList"/>
    <dgm:cxn modelId="{CE2C0C18-65DA-47E9-BD3E-A6FD15B52D78}" type="presParOf" srcId="{D9CD38B9-4E2A-4765-AFE5-11EC80274D7D}" destId="{F3B814C2-B08D-42FB-9B0D-586CF3AB243F}" srcOrd="3" destOrd="0" presId="urn:microsoft.com/office/officeart/2018/2/layout/IconVerticalSolidList"/>
    <dgm:cxn modelId="{05813E84-21BA-44F4-A738-1D88956C2917}" type="presParOf" srcId="{62937053-8CBC-4DAA-9158-3D12DC43622E}" destId="{192B2C9E-3DCE-4EBF-8470-E9C539C55FEE}" srcOrd="3" destOrd="0" presId="urn:microsoft.com/office/officeart/2018/2/layout/IconVerticalSolidList"/>
    <dgm:cxn modelId="{02058EA3-96A4-4FA8-B1D4-050397DF9311}" type="presParOf" srcId="{62937053-8CBC-4DAA-9158-3D12DC43622E}" destId="{06107555-C736-4742-B342-9BAB403A9A41}" srcOrd="4" destOrd="0" presId="urn:microsoft.com/office/officeart/2018/2/layout/IconVerticalSolidList"/>
    <dgm:cxn modelId="{6B09938F-1DC4-4E43-8C85-C90AEB970CA2}" type="presParOf" srcId="{06107555-C736-4742-B342-9BAB403A9A41}" destId="{E17796CE-DAC1-4572-8470-647587DFBF14}" srcOrd="0" destOrd="0" presId="urn:microsoft.com/office/officeart/2018/2/layout/IconVerticalSolidList"/>
    <dgm:cxn modelId="{64AD6AE1-D9E9-454D-B32E-95B97910F9F7}" type="presParOf" srcId="{06107555-C736-4742-B342-9BAB403A9A41}" destId="{5FC75AA8-0E44-4AF5-AE8F-618DF255B950}" srcOrd="1" destOrd="0" presId="urn:microsoft.com/office/officeart/2018/2/layout/IconVerticalSolidList"/>
    <dgm:cxn modelId="{32CCCDAB-FDEA-4621-A4DF-38E3049B37B5}" type="presParOf" srcId="{06107555-C736-4742-B342-9BAB403A9A41}" destId="{68E4BF84-9A53-439D-8A3E-E47AFA53BEE2}" srcOrd="2" destOrd="0" presId="urn:microsoft.com/office/officeart/2018/2/layout/IconVerticalSolidList"/>
    <dgm:cxn modelId="{02F85512-13EA-4828-854E-B9F1F2AA4B11}" type="presParOf" srcId="{06107555-C736-4742-B342-9BAB403A9A41}" destId="{263E5488-0E8A-4BA8-9B15-F815F8C1B956}" srcOrd="3" destOrd="0" presId="urn:microsoft.com/office/officeart/2018/2/layout/IconVerticalSolidList"/>
    <dgm:cxn modelId="{D17B3302-C7EC-456C-8065-E725BC7EC26A}" type="presParOf" srcId="{62937053-8CBC-4DAA-9158-3D12DC43622E}" destId="{7FA2E80C-2EC5-41F7-84C9-1845331B6AC5}" srcOrd="5" destOrd="0" presId="urn:microsoft.com/office/officeart/2018/2/layout/IconVerticalSolidList"/>
    <dgm:cxn modelId="{59D2AF7D-4D53-4B82-85B9-0EF7BB87195B}" type="presParOf" srcId="{62937053-8CBC-4DAA-9158-3D12DC43622E}" destId="{1C03977C-BC08-4FDD-93D9-7C00CB54DF65}" srcOrd="6" destOrd="0" presId="urn:microsoft.com/office/officeart/2018/2/layout/IconVerticalSolidList"/>
    <dgm:cxn modelId="{33E2CAD7-1EF1-4850-9E9B-6526A3051869}" type="presParOf" srcId="{1C03977C-BC08-4FDD-93D9-7C00CB54DF65}" destId="{6A52EFFA-89C0-426C-A103-727A6535627E}" srcOrd="0" destOrd="0" presId="urn:microsoft.com/office/officeart/2018/2/layout/IconVerticalSolidList"/>
    <dgm:cxn modelId="{1720EEB6-E2C2-47B1-9499-4C186A07CF90}" type="presParOf" srcId="{1C03977C-BC08-4FDD-93D9-7C00CB54DF65}" destId="{EF659AD2-E176-4244-A042-023DB70C6848}" srcOrd="1" destOrd="0" presId="urn:microsoft.com/office/officeart/2018/2/layout/IconVerticalSolidList"/>
    <dgm:cxn modelId="{F21224EE-905D-4185-A30C-D64050E47023}" type="presParOf" srcId="{1C03977C-BC08-4FDD-93D9-7C00CB54DF65}" destId="{486D8DC3-BA15-4F84-923B-8B3E36AEDB0E}" srcOrd="2" destOrd="0" presId="urn:microsoft.com/office/officeart/2018/2/layout/IconVerticalSolidList"/>
    <dgm:cxn modelId="{C2DAD562-7AC0-4005-8ECF-F0A269383871}" type="presParOf" srcId="{1C03977C-BC08-4FDD-93D9-7C00CB54DF65}" destId="{910225EC-0719-4DDA-BAFE-4148B7849317}" srcOrd="3" destOrd="0" presId="urn:microsoft.com/office/officeart/2018/2/layout/IconVerticalSolidList"/>
    <dgm:cxn modelId="{86209C33-3B8A-4D0E-8ED0-5FA425F426DF}" type="presParOf" srcId="{62937053-8CBC-4DAA-9158-3D12DC43622E}" destId="{8718C14B-F7AA-4D02-91AC-7CCFDA8A7866}" srcOrd="7" destOrd="0" presId="urn:microsoft.com/office/officeart/2018/2/layout/IconVerticalSolidList"/>
    <dgm:cxn modelId="{AAD87F2D-ED8F-4122-BBD0-C2207DDCEB53}" type="presParOf" srcId="{62937053-8CBC-4DAA-9158-3D12DC43622E}" destId="{FEF53797-36CC-4A83-8792-3C4454563B80}" srcOrd="8" destOrd="0" presId="urn:microsoft.com/office/officeart/2018/2/layout/IconVerticalSolidList"/>
    <dgm:cxn modelId="{798DA35B-E07D-4726-91ED-43FEDCB355B2}" type="presParOf" srcId="{FEF53797-36CC-4A83-8792-3C4454563B80}" destId="{304610FB-870A-440D-AEFB-47CB10B74F26}" srcOrd="0" destOrd="0" presId="urn:microsoft.com/office/officeart/2018/2/layout/IconVerticalSolidList"/>
    <dgm:cxn modelId="{C300C603-6EF5-4C97-A10B-96CAC09FA78B}" type="presParOf" srcId="{FEF53797-36CC-4A83-8792-3C4454563B80}" destId="{B69EEA15-1AE3-4603-A81B-CF594AEDA280}" srcOrd="1" destOrd="0" presId="urn:microsoft.com/office/officeart/2018/2/layout/IconVerticalSolidList"/>
    <dgm:cxn modelId="{7BD541EC-3C30-4098-852D-06091B982D34}" type="presParOf" srcId="{FEF53797-36CC-4A83-8792-3C4454563B80}" destId="{FBA757AD-46AE-405A-B25C-257CB5E53A63}" srcOrd="2" destOrd="0" presId="urn:microsoft.com/office/officeart/2018/2/layout/IconVerticalSolidList"/>
    <dgm:cxn modelId="{5A0439D7-7AB6-461D-8A2D-DF67FF365419}" type="presParOf" srcId="{FEF53797-36CC-4A83-8792-3C4454563B80}" destId="{64E6098E-0C13-477F-8F86-939EEF3F3EC5}" srcOrd="3" destOrd="0" presId="urn:microsoft.com/office/officeart/2018/2/layout/IconVerticalSolidList"/>
    <dgm:cxn modelId="{29604028-A06A-4C76-BE09-62C57C751A32}" type="presParOf" srcId="{62937053-8CBC-4DAA-9158-3D12DC43622E}" destId="{FD7C3B30-BE1E-4F11-904A-5BF5DBFCEBB5}" srcOrd="9" destOrd="0" presId="urn:microsoft.com/office/officeart/2018/2/layout/IconVerticalSolidList"/>
    <dgm:cxn modelId="{402E67A3-E1BC-4039-97A9-7B69E074DB86}" type="presParOf" srcId="{62937053-8CBC-4DAA-9158-3D12DC43622E}" destId="{B81250D2-30FE-4D5E-9686-593DE1E8BC3B}" srcOrd="10" destOrd="0" presId="urn:microsoft.com/office/officeart/2018/2/layout/IconVerticalSolidList"/>
    <dgm:cxn modelId="{0257610F-8311-4CBE-BC21-1F30E2BBD983}" type="presParOf" srcId="{B81250D2-30FE-4D5E-9686-593DE1E8BC3B}" destId="{4F4A6572-9DD2-4FB4-B2CF-21673B020373}" srcOrd="0" destOrd="0" presId="urn:microsoft.com/office/officeart/2018/2/layout/IconVerticalSolidList"/>
    <dgm:cxn modelId="{256CB954-F993-43F4-8EA2-BE2823F87553}" type="presParOf" srcId="{B81250D2-30FE-4D5E-9686-593DE1E8BC3B}" destId="{875027CB-2CCE-46FA-BC0E-570FB62B4719}" srcOrd="1" destOrd="0" presId="urn:microsoft.com/office/officeart/2018/2/layout/IconVerticalSolidList"/>
    <dgm:cxn modelId="{B6469850-42BB-4ABB-9948-80CF650A22C2}" type="presParOf" srcId="{B81250D2-30FE-4D5E-9686-593DE1E8BC3B}" destId="{57E34E64-0263-49F3-A38F-326F38413070}" srcOrd="2" destOrd="0" presId="urn:microsoft.com/office/officeart/2018/2/layout/IconVerticalSolidList"/>
    <dgm:cxn modelId="{36374DA9-3243-417F-9054-FD7EB39DFBFF}" type="presParOf" srcId="{B81250D2-30FE-4D5E-9686-593DE1E8BC3B}" destId="{42B0ABE4-4AC2-424B-A447-CD80D56647B6}" srcOrd="3" destOrd="0" presId="urn:microsoft.com/office/officeart/2018/2/layout/IconVerticalSolidList"/>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255FD-3579-4CC3-B920-F54F9507D2AC}">
      <dsp:nvSpPr>
        <dsp:cNvPr id="0" name=""/>
        <dsp:cNvSpPr/>
      </dsp:nvSpPr>
      <dsp:spPr>
        <a:xfrm>
          <a:off x="0" y="521"/>
          <a:ext cx="4598728" cy="12200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BC114-7560-4689-B5D2-64DAA8B1668E}">
      <dsp:nvSpPr>
        <dsp:cNvPr id="0" name=""/>
        <dsp:cNvSpPr/>
      </dsp:nvSpPr>
      <dsp:spPr>
        <a:xfrm>
          <a:off x="369051" y="275022"/>
          <a:ext cx="671003" cy="671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4195C-3D2F-4BB5-959B-6085AD17BF7F}">
      <dsp:nvSpPr>
        <dsp:cNvPr id="0" name=""/>
        <dsp:cNvSpPr/>
      </dsp:nvSpPr>
      <dsp:spPr>
        <a:xfrm>
          <a:off x="1409107" y="521"/>
          <a:ext cx="3189620" cy="1220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17" tIns="129117" rIns="129117" bIns="129117" numCol="1" spcCol="1270" anchor="ctr" anchorCtr="0">
          <a:noAutofit/>
        </a:bodyPr>
        <a:lstStyle/>
        <a:p>
          <a:pPr marL="0" lvl="0" indent="0" algn="l" defTabSz="977900">
            <a:lnSpc>
              <a:spcPct val="100000"/>
            </a:lnSpc>
            <a:spcBef>
              <a:spcPct val="0"/>
            </a:spcBef>
            <a:spcAft>
              <a:spcPct val="35000"/>
            </a:spcAft>
            <a:buNone/>
          </a:pPr>
          <a:r>
            <a:rPr lang="en-US" sz="2200" kern="1200"/>
            <a:t>Total Coupons Redeemed: 2318</a:t>
          </a:r>
        </a:p>
      </dsp:txBody>
      <dsp:txXfrm>
        <a:off x="1409107" y="521"/>
        <a:ext cx="3189620" cy="1220006"/>
      </dsp:txXfrm>
    </dsp:sp>
    <dsp:sp modelId="{802F9371-1DA5-46E5-837F-87B3ABA022A3}">
      <dsp:nvSpPr>
        <dsp:cNvPr id="0" name=""/>
        <dsp:cNvSpPr/>
      </dsp:nvSpPr>
      <dsp:spPr>
        <a:xfrm>
          <a:off x="0" y="1525528"/>
          <a:ext cx="4598728" cy="12200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E21523-22CB-42FF-A32B-97BCD642689F}">
      <dsp:nvSpPr>
        <dsp:cNvPr id="0" name=""/>
        <dsp:cNvSpPr/>
      </dsp:nvSpPr>
      <dsp:spPr>
        <a:xfrm>
          <a:off x="369051" y="1800030"/>
          <a:ext cx="671003" cy="671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2050C-76BC-4D76-888E-C45855D92C2F}">
      <dsp:nvSpPr>
        <dsp:cNvPr id="0" name=""/>
        <dsp:cNvSpPr/>
      </dsp:nvSpPr>
      <dsp:spPr>
        <a:xfrm>
          <a:off x="1409107" y="1525528"/>
          <a:ext cx="3189620" cy="1220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17" tIns="129117" rIns="129117" bIns="129117" numCol="1" spcCol="1270" anchor="ctr" anchorCtr="0">
          <a:noAutofit/>
        </a:bodyPr>
        <a:lstStyle/>
        <a:p>
          <a:pPr marL="0" lvl="0" indent="0" algn="l" defTabSz="977900">
            <a:lnSpc>
              <a:spcPct val="100000"/>
            </a:lnSpc>
            <a:spcBef>
              <a:spcPct val="0"/>
            </a:spcBef>
            <a:spcAft>
              <a:spcPct val="35000"/>
            </a:spcAft>
            <a:buNone/>
          </a:pPr>
          <a:r>
            <a:rPr lang="en-US" sz="2200" kern="1200"/>
            <a:t>Average Time to Redemption: 102 Days</a:t>
          </a:r>
        </a:p>
      </dsp:txBody>
      <dsp:txXfrm>
        <a:off x="1409107" y="1525528"/>
        <a:ext cx="3189620" cy="1220006"/>
      </dsp:txXfrm>
    </dsp:sp>
    <dsp:sp modelId="{475FF232-75E8-4333-839C-058A788255B1}">
      <dsp:nvSpPr>
        <dsp:cNvPr id="0" name=""/>
        <dsp:cNvSpPr/>
      </dsp:nvSpPr>
      <dsp:spPr>
        <a:xfrm>
          <a:off x="0" y="3050536"/>
          <a:ext cx="4598728" cy="12200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FA979C-AE50-4000-ACB6-2988950DF202}">
      <dsp:nvSpPr>
        <dsp:cNvPr id="0" name=""/>
        <dsp:cNvSpPr/>
      </dsp:nvSpPr>
      <dsp:spPr>
        <a:xfrm>
          <a:off x="369051" y="3325037"/>
          <a:ext cx="671003" cy="671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83752-23A6-450D-A992-7062E71906A5}">
      <dsp:nvSpPr>
        <dsp:cNvPr id="0" name=""/>
        <dsp:cNvSpPr/>
      </dsp:nvSpPr>
      <dsp:spPr>
        <a:xfrm>
          <a:off x="1409107" y="3050536"/>
          <a:ext cx="3189620" cy="1220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17" tIns="129117" rIns="129117" bIns="129117" numCol="1" spcCol="1270" anchor="ctr" anchorCtr="0">
          <a:noAutofit/>
        </a:bodyPr>
        <a:lstStyle/>
        <a:p>
          <a:pPr marL="0" lvl="0" indent="0" algn="l" defTabSz="977900">
            <a:lnSpc>
              <a:spcPct val="100000"/>
            </a:lnSpc>
            <a:spcBef>
              <a:spcPct val="0"/>
            </a:spcBef>
            <a:spcAft>
              <a:spcPct val="35000"/>
            </a:spcAft>
            <a:buNone/>
          </a:pPr>
          <a:r>
            <a:rPr lang="en-US" sz="2200" kern="1200"/>
            <a:t>Median Time to Redemption: 71 Days</a:t>
          </a:r>
        </a:p>
      </dsp:txBody>
      <dsp:txXfrm>
        <a:off x="1409107" y="3050536"/>
        <a:ext cx="3189620" cy="1220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1E701-305D-483D-B0D8-943388A8A176}">
      <dsp:nvSpPr>
        <dsp:cNvPr id="0" name=""/>
        <dsp:cNvSpPr/>
      </dsp:nvSpPr>
      <dsp:spPr>
        <a:xfrm>
          <a:off x="-14553" y="-60663"/>
          <a:ext cx="1697132" cy="107767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8E57C6-1B96-4E65-B1FF-79159C25F90E}">
      <dsp:nvSpPr>
        <dsp:cNvPr id="0" name=""/>
        <dsp:cNvSpPr/>
      </dsp:nvSpPr>
      <dsp:spPr>
        <a:xfrm>
          <a:off x="174017" y="118478"/>
          <a:ext cx="1697132" cy="107767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i="1" kern="1200" dirty="0"/>
            <a:t>Continue</a:t>
          </a:r>
          <a:r>
            <a:rPr lang="en-US" sz="2400" kern="1200" dirty="0"/>
            <a:t>: 26, 30, 8</a:t>
          </a:r>
        </a:p>
      </dsp:txBody>
      <dsp:txXfrm>
        <a:off x="205581" y="150042"/>
        <a:ext cx="1634004" cy="1014551"/>
      </dsp:txXfrm>
    </dsp:sp>
    <dsp:sp modelId="{C901035E-0152-408C-A3EF-6047AC6B7BD7}">
      <dsp:nvSpPr>
        <dsp:cNvPr id="0" name=""/>
        <dsp:cNvSpPr/>
      </dsp:nvSpPr>
      <dsp:spPr>
        <a:xfrm>
          <a:off x="4543" y="1303592"/>
          <a:ext cx="1697132" cy="107767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05D5E-85CB-4E07-BA67-C96C63B03BDB}">
      <dsp:nvSpPr>
        <dsp:cNvPr id="0" name=""/>
        <dsp:cNvSpPr/>
      </dsp:nvSpPr>
      <dsp:spPr>
        <a:xfrm>
          <a:off x="193113" y="1482734"/>
          <a:ext cx="1697132" cy="107767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i="1" kern="1200" dirty="0"/>
            <a:t>Terminate</a:t>
          </a:r>
          <a:r>
            <a:rPr lang="en-US" sz="2400" kern="1200" dirty="0"/>
            <a:t>: 20, 6, 15</a:t>
          </a:r>
        </a:p>
      </dsp:txBody>
      <dsp:txXfrm>
        <a:off x="224677" y="1514298"/>
        <a:ext cx="1634004" cy="1014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DD9D8-8D69-41B1-A166-FD91F98FA279}">
      <dsp:nvSpPr>
        <dsp:cNvPr id="0" name=""/>
        <dsp:cNvSpPr/>
      </dsp:nvSpPr>
      <dsp:spPr>
        <a:xfrm>
          <a:off x="0" y="21429"/>
          <a:ext cx="10636045" cy="636480"/>
        </a:xfrm>
        <a:prstGeom prst="roundRect">
          <a:avLst/>
        </a:prstGeom>
        <a:solidFill>
          <a:srgbClr val="D34817">
            <a:tint val="40000"/>
            <a:hueOff val="0"/>
            <a:satOff val="0"/>
            <a:lumOff val="0"/>
            <a:alphaOff val="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000" kern="1200" dirty="0">
              <a:solidFill>
                <a:schemeClr val="tx1"/>
              </a:solidFill>
              <a:latin typeface="Arial"/>
              <a:ea typeface="+mn-ea"/>
              <a:cs typeface="+mn-cs"/>
            </a:rPr>
            <a:t>Tailor Coupon Expiration Dates</a:t>
          </a:r>
        </a:p>
      </dsp:txBody>
      <dsp:txXfrm>
        <a:off x="31070" y="52499"/>
        <a:ext cx="10573905" cy="574340"/>
      </dsp:txXfrm>
    </dsp:sp>
    <dsp:sp modelId="{E4A424EF-2173-44AF-89BC-685F695104C2}">
      <dsp:nvSpPr>
        <dsp:cNvPr id="0" name=""/>
        <dsp:cNvSpPr/>
      </dsp:nvSpPr>
      <dsp:spPr>
        <a:xfrm>
          <a:off x="0" y="755828"/>
          <a:ext cx="10636045" cy="636480"/>
        </a:xfrm>
        <a:prstGeom prst="roundRect">
          <a:avLst/>
        </a:prstGeom>
        <a:solidFill>
          <a:srgbClr val="D34817">
            <a:tint val="40000"/>
            <a:hueOff val="0"/>
            <a:satOff val="0"/>
            <a:lumOff val="0"/>
            <a:alphaOff val="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Targeted Offers</a:t>
          </a:r>
        </a:p>
      </dsp:txBody>
      <dsp:txXfrm>
        <a:off x="31070" y="786898"/>
        <a:ext cx="10573905" cy="574340"/>
      </dsp:txXfrm>
    </dsp:sp>
    <dsp:sp modelId="{DF1B922D-978A-4E3F-96E3-F0081033A9E2}">
      <dsp:nvSpPr>
        <dsp:cNvPr id="0" name=""/>
        <dsp:cNvSpPr/>
      </dsp:nvSpPr>
      <dsp:spPr>
        <a:xfrm>
          <a:off x="0" y="1490228"/>
          <a:ext cx="10636045" cy="636480"/>
        </a:xfrm>
        <a:prstGeom prst="roundRect">
          <a:avLst/>
        </a:prstGeom>
        <a:solidFill>
          <a:srgbClr val="D34817">
            <a:tint val="40000"/>
            <a:hueOff val="0"/>
            <a:satOff val="0"/>
            <a:lumOff val="0"/>
            <a:alphaOff val="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A/B Testing</a:t>
          </a:r>
        </a:p>
      </dsp:txBody>
      <dsp:txXfrm>
        <a:off x="31070" y="1521298"/>
        <a:ext cx="10573905" cy="574340"/>
      </dsp:txXfrm>
    </dsp:sp>
    <dsp:sp modelId="{1C8DC747-78A9-4263-BCEA-89839D1E10B4}">
      <dsp:nvSpPr>
        <dsp:cNvPr id="0" name=""/>
        <dsp:cNvSpPr/>
      </dsp:nvSpPr>
      <dsp:spPr>
        <a:xfrm>
          <a:off x="0" y="2224629"/>
          <a:ext cx="10636045" cy="636480"/>
        </a:xfrm>
        <a:prstGeom prst="roundRect">
          <a:avLst/>
        </a:prstGeom>
        <a:solidFill>
          <a:srgbClr val="D34817">
            <a:tint val="40000"/>
            <a:hueOff val="0"/>
            <a:satOff val="0"/>
            <a:lumOff val="0"/>
            <a:alphaOff val="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Customer Engagement </a:t>
          </a:r>
        </a:p>
      </dsp:txBody>
      <dsp:txXfrm>
        <a:off x="31070" y="2255699"/>
        <a:ext cx="10573905" cy="574340"/>
      </dsp:txXfrm>
    </dsp:sp>
    <dsp:sp modelId="{D1805204-6577-47E1-9C46-866BE89398A5}">
      <dsp:nvSpPr>
        <dsp:cNvPr id="0" name=""/>
        <dsp:cNvSpPr/>
      </dsp:nvSpPr>
      <dsp:spPr>
        <a:xfrm>
          <a:off x="0" y="2959028"/>
          <a:ext cx="10636045" cy="636480"/>
        </a:xfrm>
        <a:prstGeom prst="roundRect">
          <a:avLst/>
        </a:prstGeom>
        <a:solidFill>
          <a:srgbClr val="D34817">
            <a:tint val="40000"/>
            <a:hueOff val="0"/>
            <a:satOff val="0"/>
            <a:lumOff val="0"/>
            <a:alphaOff val="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Supply Chain Optimization</a:t>
          </a:r>
        </a:p>
      </dsp:txBody>
      <dsp:txXfrm>
        <a:off x="31070" y="2990098"/>
        <a:ext cx="10573905" cy="574340"/>
      </dsp:txXfrm>
    </dsp:sp>
    <dsp:sp modelId="{D6BC7655-37AD-4AE1-B713-2CB4D6968F00}">
      <dsp:nvSpPr>
        <dsp:cNvPr id="0" name=""/>
        <dsp:cNvSpPr/>
      </dsp:nvSpPr>
      <dsp:spPr>
        <a:xfrm>
          <a:off x="0" y="3693429"/>
          <a:ext cx="10636045" cy="636480"/>
        </a:xfrm>
        <a:prstGeom prst="roundRect">
          <a:avLst/>
        </a:prstGeom>
        <a:solidFill>
          <a:srgbClr val="D34817">
            <a:tint val="40000"/>
            <a:hueOff val="0"/>
            <a:satOff val="0"/>
            <a:lumOff val="0"/>
            <a:alphaOff val="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000" kern="1200">
              <a:solidFill>
                <a:schemeClr val="tx1"/>
              </a:solidFill>
              <a:latin typeface="Arial"/>
              <a:ea typeface="+mn-ea"/>
              <a:cs typeface="+mn-cs"/>
            </a:rPr>
            <a:t>Customer Segmentation</a:t>
          </a:r>
        </a:p>
      </dsp:txBody>
      <dsp:txXfrm>
        <a:off x="31070" y="3724499"/>
        <a:ext cx="10573905" cy="574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0BE32-DE14-465B-8EB7-8F2800EE74CF}">
      <dsp:nvSpPr>
        <dsp:cNvPr id="0" name=""/>
        <dsp:cNvSpPr/>
      </dsp:nvSpPr>
      <dsp:spPr>
        <a:xfrm>
          <a:off x="0" y="1958"/>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9D9A0-C154-4318-AFBF-9411D72602F7}">
      <dsp:nvSpPr>
        <dsp:cNvPr id="0" name=""/>
        <dsp:cNvSpPr/>
      </dsp:nvSpPr>
      <dsp:spPr>
        <a:xfrm>
          <a:off x="0" y="1958"/>
          <a:ext cx="10515600" cy="133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Focus on the grocery department</a:t>
          </a:r>
        </a:p>
      </dsp:txBody>
      <dsp:txXfrm>
        <a:off x="0" y="1958"/>
        <a:ext cx="10515600" cy="1335923"/>
      </dsp:txXfrm>
    </dsp:sp>
    <dsp:sp modelId="{2FC9E5F6-8F72-4D0E-ACE0-D9916838D48A}">
      <dsp:nvSpPr>
        <dsp:cNvPr id="0" name=""/>
        <dsp:cNvSpPr/>
      </dsp:nvSpPr>
      <dsp:spPr>
        <a:xfrm>
          <a:off x="0" y="1337882"/>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88736D-AB5E-424A-AA02-1E2BF6432942}">
      <dsp:nvSpPr>
        <dsp:cNvPr id="0" name=""/>
        <dsp:cNvSpPr/>
      </dsp:nvSpPr>
      <dsp:spPr>
        <a:xfrm>
          <a:off x="0" y="1337882"/>
          <a:ext cx="10515600" cy="133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Enhance product selection based on product family and product group</a:t>
          </a:r>
        </a:p>
      </dsp:txBody>
      <dsp:txXfrm>
        <a:off x="0" y="1337882"/>
        <a:ext cx="10515600" cy="1335923"/>
      </dsp:txXfrm>
    </dsp:sp>
    <dsp:sp modelId="{4365CACF-B2D4-4349-B9ED-B3C1F3616EB8}">
      <dsp:nvSpPr>
        <dsp:cNvPr id="0" name=""/>
        <dsp:cNvSpPr/>
      </dsp:nvSpPr>
      <dsp:spPr>
        <a:xfrm>
          <a:off x="0" y="2673806"/>
          <a:ext cx="10515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E1C1D7-F9A8-437B-AC48-73BBFEBC2181}">
      <dsp:nvSpPr>
        <dsp:cNvPr id="0" name=""/>
        <dsp:cNvSpPr/>
      </dsp:nvSpPr>
      <dsp:spPr>
        <a:xfrm>
          <a:off x="0" y="2673806"/>
          <a:ext cx="10515600" cy="1335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Filtered out seasonal items</a:t>
          </a:r>
          <a:endParaRPr lang="en-US" sz="3000" kern="1200" dirty="0"/>
        </a:p>
      </dsp:txBody>
      <dsp:txXfrm>
        <a:off x="0" y="2673806"/>
        <a:ext cx="10515600" cy="1335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1C025-CD01-4192-9D28-B5592175010D}">
      <dsp:nvSpPr>
        <dsp:cNvPr id="0" name=""/>
        <dsp:cNvSpPr/>
      </dsp:nvSpPr>
      <dsp:spPr>
        <a:xfrm>
          <a:off x="0" y="3399"/>
          <a:ext cx="104157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BE566-6995-4888-89BE-DC8F7A6D56D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39F338-2A93-40AB-BEEE-1F2F1D2B2749}">
      <dsp:nvSpPr>
        <dsp:cNvPr id="0" name=""/>
        <dsp:cNvSpPr/>
      </dsp:nvSpPr>
      <dsp:spPr>
        <a:xfrm>
          <a:off x="836323" y="3399"/>
          <a:ext cx="9579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rPr>
            <a:t>Lowest Performing Products</a:t>
          </a:r>
        </a:p>
      </dsp:txBody>
      <dsp:txXfrm>
        <a:off x="836323" y="3399"/>
        <a:ext cx="9579376" cy="724089"/>
      </dsp:txXfrm>
    </dsp:sp>
    <dsp:sp modelId="{232F067E-F73D-4F9D-BF33-A89B5E2A0500}">
      <dsp:nvSpPr>
        <dsp:cNvPr id="0" name=""/>
        <dsp:cNvSpPr/>
      </dsp:nvSpPr>
      <dsp:spPr>
        <a:xfrm>
          <a:off x="0" y="908511"/>
          <a:ext cx="104157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C0A87-3563-4300-9D20-BD3A9E759C09}">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B814C2-B08D-42FB-9B0D-586CF3AB243F}">
      <dsp:nvSpPr>
        <dsp:cNvPr id="0" name=""/>
        <dsp:cNvSpPr/>
      </dsp:nvSpPr>
      <dsp:spPr>
        <a:xfrm>
          <a:off x="836323" y="908511"/>
          <a:ext cx="9579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latin typeface="+mj-lt"/>
              <a:ea typeface="+mn-ea"/>
              <a:cs typeface="+mn-cs"/>
            </a:rPr>
            <a:t>Inventory</a:t>
          </a:r>
          <a:r>
            <a:rPr lang="en-US" sz="1900" kern="1200">
              <a:latin typeface="+mj-lt"/>
            </a:rPr>
            <a:t> Data</a:t>
          </a:r>
          <a:endParaRPr lang="en-US" sz="1900" kern="1200" dirty="0">
            <a:latin typeface="+mj-lt"/>
          </a:endParaRPr>
        </a:p>
      </dsp:txBody>
      <dsp:txXfrm>
        <a:off x="836323" y="908511"/>
        <a:ext cx="9579376" cy="724089"/>
      </dsp:txXfrm>
    </dsp:sp>
    <dsp:sp modelId="{E17796CE-DAC1-4572-8470-647587DFBF14}">
      <dsp:nvSpPr>
        <dsp:cNvPr id="0" name=""/>
        <dsp:cNvSpPr/>
      </dsp:nvSpPr>
      <dsp:spPr>
        <a:xfrm>
          <a:off x="0" y="1813624"/>
          <a:ext cx="104157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75AA8-0E44-4AF5-AE8F-618DF255B950}">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E5488-0E8A-4BA8-9B15-F815F8C1B956}">
      <dsp:nvSpPr>
        <dsp:cNvPr id="0" name=""/>
        <dsp:cNvSpPr/>
      </dsp:nvSpPr>
      <dsp:spPr>
        <a:xfrm>
          <a:off x="836323" y="1813624"/>
          <a:ext cx="9579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latin typeface="+mj-lt"/>
            </a:rPr>
            <a:t>Store Location Dats</a:t>
          </a:r>
        </a:p>
      </dsp:txBody>
      <dsp:txXfrm>
        <a:off x="836323" y="1813624"/>
        <a:ext cx="9579376" cy="724089"/>
      </dsp:txXfrm>
    </dsp:sp>
    <dsp:sp modelId="{6A52EFFA-89C0-426C-A103-727A6535627E}">
      <dsp:nvSpPr>
        <dsp:cNvPr id="0" name=""/>
        <dsp:cNvSpPr/>
      </dsp:nvSpPr>
      <dsp:spPr>
        <a:xfrm>
          <a:off x="0" y="2718736"/>
          <a:ext cx="104157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59AD2-E176-4244-A042-023DB70C6848}">
      <dsp:nvSpPr>
        <dsp:cNvPr id="0" name=""/>
        <dsp:cNvSpPr/>
      </dsp:nvSpPr>
      <dsp:spPr>
        <a:xfrm>
          <a:off x="219037" y="2881656"/>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225EC-0719-4DDA-BAFE-4148B7849317}">
      <dsp:nvSpPr>
        <dsp:cNvPr id="0" name=""/>
        <dsp:cNvSpPr/>
      </dsp:nvSpPr>
      <dsp:spPr>
        <a:xfrm>
          <a:off x="836323" y="2718736"/>
          <a:ext cx="9579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latin typeface="+mj-lt"/>
            </a:rPr>
            <a:t>Supply Chain Visibility Tools</a:t>
          </a:r>
        </a:p>
      </dsp:txBody>
      <dsp:txXfrm>
        <a:off x="836323" y="2718736"/>
        <a:ext cx="9579376" cy="724089"/>
      </dsp:txXfrm>
    </dsp:sp>
    <dsp:sp modelId="{304610FB-870A-440D-AEFB-47CB10B74F26}">
      <dsp:nvSpPr>
        <dsp:cNvPr id="0" name=""/>
        <dsp:cNvSpPr/>
      </dsp:nvSpPr>
      <dsp:spPr>
        <a:xfrm>
          <a:off x="0" y="3623848"/>
          <a:ext cx="104157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EEA15-1AE3-4603-A81B-CF594AEDA280}">
      <dsp:nvSpPr>
        <dsp:cNvPr id="0" name=""/>
        <dsp:cNvSpPr/>
      </dsp:nvSpPr>
      <dsp:spPr>
        <a:xfrm>
          <a:off x="219037" y="3786768"/>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6098E-0C13-477F-8F86-939EEF3F3EC5}">
      <dsp:nvSpPr>
        <dsp:cNvPr id="0" name=""/>
        <dsp:cNvSpPr/>
      </dsp:nvSpPr>
      <dsp:spPr>
        <a:xfrm>
          <a:off x="836323" y="3623848"/>
          <a:ext cx="95793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latin typeface="+mj-lt"/>
            </a:rPr>
            <a:t>Manufacturer Optimization and Diversification</a:t>
          </a:r>
        </a:p>
      </dsp:txBody>
      <dsp:txXfrm>
        <a:off x="836323" y="3623848"/>
        <a:ext cx="9579376" cy="724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8CD3C-9B3B-4B4D-A110-CE6A497FAAE2}">
      <dsp:nvSpPr>
        <dsp:cNvPr id="0" name=""/>
        <dsp:cNvSpPr/>
      </dsp:nvSpPr>
      <dsp:spPr>
        <a:xfrm>
          <a:off x="0" y="12385"/>
          <a:ext cx="10515600" cy="786240"/>
        </a:xfrm>
        <a:prstGeom prst="roundRect">
          <a:avLst/>
        </a:prstGeom>
        <a:solidFill>
          <a:srgbClr val="D34817">
            <a:tint val="40000"/>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rPr>
            <a:t>Sales alone is a deceiving metric</a:t>
          </a:r>
        </a:p>
      </dsp:txBody>
      <dsp:txXfrm>
        <a:off x="38381" y="50766"/>
        <a:ext cx="10438838" cy="709478"/>
      </dsp:txXfrm>
    </dsp:sp>
    <dsp:sp modelId="{3720A4D4-FF1B-4C55-A518-5E4022664764}">
      <dsp:nvSpPr>
        <dsp:cNvPr id="0" name=""/>
        <dsp:cNvSpPr/>
      </dsp:nvSpPr>
      <dsp:spPr>
        <a:xfrm>
          <a:off x="0" y="919585"/>
          <a:ext cx="10515600" cy="786240"/>
        </a:xfrm>
        <a:prstGeom prst="roundRect">
          <a:avLst/>
        </a:prstGeom>
        <a:solidFill>
          <a:srgbClr val="D34817">
            <a:tint val="40000"/>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dirty="0">
              <a:solidFill>
                <a:schemeClr val="tx1"/>
              </a:solidFill>
            </a:rPr>
            <a:t>Mid segment is the best performing segment </a:t>
          </a:r>
        </a:p>
      </dsp:txBody>
      <dsp:txXfrm>
        <a:off x="38381" y="957966"/>
        <a:ext cx="10438838" cy="709478"/>
      </dsp:txXfrm>
    </dsp:sp>
    <dsp:sp modelId="{D410A32B-FE95-43A0-93E4-FD6D39FB5BE3}">
      <dsp:nvSpPr>
        <dsp:cNvPr id="0" name=""/>
        <dsp:cNvSpPr/>
      </dsp:nvSpPr>
      <dsp:spPr>
        <a:xfrm>
          <a:off x="0" y="1826785"/>
          <a:ext cx="10515600" cy="786240"/>
        </a:xfrm>
        <a:prstGeom prst="roundRect">
          <a:avLst/>
        </a:prstGeom>
        <a:solidFill>
          <a:srgbClr val="D34817">
            <a:tint val="40000"/>
            <a:hueOff val="0"/>
            <a:satOff val="0"/>
            <a:lumOff val="0"/>
            <a:alphaOff val="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dirty="0">
              <a:solidFill>
                <a:schemeClr val="tx1"/>
              </a:solidFill>
            </a:rPr>
            <a:t>What’s next?</a:t>
          </a:r>
          <a:endParaRPr lang="en-US" sz="2400" kern="1200" dirty="0">
            <a:solidFill>
              <a:schemeClr val="tx1"/>
            </a:solidFill>
          </a:endParaRPr>
        </a:p>
      </dsp:txBody>
      <dsp:txXfrm>
        <a:off x="38381" y="1865166"/>
        <a:ext cx="10438838" cy="709478"/>
      </dsp:txXfrm>
    </dsp:sp>
    <dsp:sp modelId="{49F006BD-7208-4E9B-BC2A-C0CC1C9ED74B}">
      <dsp:nvSpPr>
        <dsp:cNvPr id="0" name=""/>
        <dsp:cNvSpPr/>
      </dsp:nvSpPr>
      <dsp:spPr>
        <a:xfrm>
          <a:off x="0" y="2613025"/>
          <a:ext cx="10515600" cy="128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solidFill>
              <a:schemeClr val="tx1"/>
            </a:solidFill>
          </a:endParaRPr>
        </a:p>
        <a:p>
          <a:pPr marL="228600" lvl="1" indent="-228600" algn="l" defTabSz="889000">
            <a:lnSpc>
              <a:spcPct val="90000"/>
            </a:lnSpc>
            <a:spcBef>
              <a:spcPct val="0"/>
            </a:spcBef>
            <a:spcAft>
              <a:spcPct val="20000"/>
            </a:spcAft>
            <a:buChar char="•"/>
          </a:pPr>
          <a:r>
            <a:rPr lang="en-US" sz="2000" kern="1200" dirty="0">
              <a:solidFill>
                <a:schemeClr val="tx1"/>
              </a:solidFill>
            </a:rPr>
            <a:t>Evaluate opportunity cost of lowest performing Very High and High segment stores</a:t>
          </a:r>
        </a:p>
        <a:p>
          <a:pPr marL="457200" lvl="2" indent="-228600" algn="l" defTabSz="889000">
            <a:lnSpc>
              <a:spcPct val="90000"/>
            </a:lnSpc>
            <a:spcBef>
              <a:spcPct val="0"/>
            </a:spcBef>
            <a:spcAft>
              <a:spcPct val="20000"/>
            </a:spcAft>
            <a:buChar char="•"/>
          </a:pPr>
          <a:r>
            <a:rPr lang="en-US" sz="2000" kern="1200" dirty="0">
              <a:solidFill>
                <a:schemeClr val="tx1"/>
              </a:solidFill>
            </a:rPr>
            <a:t>Trade for Mid stores</a:t>
          </a:r>
        </a:p>
        <a:p>
          <a:pPr marL="228600" lvl="1" indent="-228600" algn="l" defTabSz="889000">
            <a:lnSpc>
              <a:spcPct val="90000"/>
            </a:lnSpc>
            <a:spcBef>
              <a:spcPct val="0"/>
            </a:spcBef>
            <a:spcAft>
              <a:spcPct val="20000"/>
            </a:spcAft>
            <a:buChar char="•"/>
          </a:pPr>
          <a:r>
            <a:rPr lang="en-US" sz="2000" kern="1200" dirty="0">
              <a:solidFill>
                <a:schemeClr val="tx1"/>
              </a:solidFill>
            </a:rPr>
            <a:t>Identify segments stores combination equilibrium point </a:t>
          </a:r>
        </a:p>
      </dsp:txBody>
      <dsp:txXfrm>
        <a:off x="0" y="2613025"/>
        <a:ext cx="10515600" cy="12823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1C025-CD01-4192-9D28-B5592175010D}">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BE566-6995-4888-89BE-DC8F7A6D56DF}">
      <dsp:nvSpPr>
        <dsp:cNvPr id="0" name=""/>
        <dsp:cNvSpPr/>
      </dsp:nvSpPr>
      <dsp:spPr>
        <a:xfrm>
          <a:off x="181438" y="136361"/>
          <a:ext cx="329887" cy="3298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39F338-2A93-40AB-BEEE-1F2F1D2B2749}">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rPr>
            <a:t>Coupon/Marketing Data	</a:t>
          </a:r>
        </a:p>
      </dsp:txBody>
      <dsp:txXfrm>
        <a:off x="692764" y="1407"/>
        <a:ext cx="9822835" cy="599796"/>
      </dsp:txXfrm>
    </dsp:sp>
    <dsp:sp modelId="{232F067E-F73D-4F9D-BF33-A89B5E2A0500}">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C0A87-3563-4300-9D20-BD3A9E759C09}">
      <dsp:nvSpPr>
        <dsp:cNvPr id="0" name=""/>
        <dsp:cNvSpPr/>
      </dsp:nvSpPr>
      <dsp:spPr>
        <a:xfrm>
          <a:off x="181438" y="886107"/>
          <a:ext cx="329887" cy="3298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B814C2-B08D-42FB-9B0D-586CF3AB243F}">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ea typeface="+mn-ea"/>
              <a:cs typeface="+mn-cs"/>
            </a:rPr>
            <a:t>Additional Product Data</a:t>
          </a:r>
          <a:endParaRPr lang="en-US" sz="1900" kern="1200" dirty="0">
            <a:latin typeface="+mj-lt"/>
          </a:endParaRPr>
        </a:p>
      </dsp:txBody>
      <dsp:txXfrm>
        <a:off x="692764" y="751152"/>
        <a:ext cx="9822835" cy="599796"/>
      </dsp:txXfrm>
    </dsp:sp>
    <dsp:sp modelId="{E17796CE-DAC1-4572-8470-647587DFBF14}">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75AA8-0E44-4AF5-AE8F-618DF255B950}">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E5488-0E8A-4BA8-9B15-F815F8C1B956}">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rPr>
            <a:t>External Factors</a:t>
          </a:r>
        </a:p>
      </dsp:txBody>
      <dsp:txXfrm>
        <a:off x="692764" y="1500898"/>
        <a:ext cx="9822835" cy="599796"/>
      </dsp:txXfrm>
    </dsp:sp>
    <dsp:sp modelId="{6A52EFFA-89C0-426C-A103-727A6535627E}">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59AD2-E176-4244-A042-023DB70C6848}">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225EC-0719-4DDA-BAFE-4148B7849317}">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rPr>
            <a:t>Machine Learning Techniques</a:t>
          </a:r>
        </a:p>
      </dsp:txBody>
      <dsp:txXfrm>
        <a:off x="692764" y="2250643"/>
        <a:ext cx="9822835" cy="599796"/>
      </dsp:txXfrm>
    </dsp:sp>
    <dsp:sp modelId="{304610FB-870A-440D-AEFB-47CB10B74F26}">
      <dsp:nvSpPr>
        <dsp:cNvPr id="0" name=""/>
        <dsp:cNvSpPr/>
      </dsp:nvSpPr>
      <dsp:spPr>
        <a:xfrm>
          <a:off x="0" y="2972396"/>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EEA15-1AE3-4603-A81B-CF594AEDA280}">
      <dsp:nvSpPr>
        <dsp:cNvPr id="0" name=""/>
        <dsp:cNvSpPr/>
      </dsp:nvSpPr>
      <dsp:spPr>
        <a:xfrm>
          <a:off x="181438" y="3135342"/>
          <a:ext cx="329887" cy="32988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6098E-0C13-477F-8F86-939EEF3F3EC5}">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rPr>
            <a:t>Enhanced Data Preprocessing</a:t>
          </a:r>
        </a:p>
      </dsp:txBody>
      <dsp:txXfrm>
        <a:off x="692764" y="3000388"/>
        <a:ext cx="9822835" cy="599796"/>
      </dsp:txXfrm>
    </dsp:sp>
    <dsp:sp modelId="{4F4A6572-9DD2-4FB4-B2CF-21673B020373}">
      <dsp:nvSpPr>
        <dsp:cNvPr id="0" name=""/>
        <dsp:cNvSpPr/>
      </dsp:nvSpPr>
      <dsp:spPr>
        <a:xfrm>
          <a:off x="0" y="3722141"/>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027CB-2CCE-46FA-BC0E-570FB62B4719}">
      <dsp:nvSpPr>
        <dsp:cNvPr id="0" name=""/>
        <dsp:cNvSpPr/>
      </dsp:nvSpPr>
      <dsp:spPr>
        <a:xfrm>
          <a:off x="181438" y="3885088"/>
          <a:ext cx="329887" cy="329887"/>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B0ABE4-4AC2-424B-A447-CD80D56647B6}">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latin typeface="Calibri Light" panose="020F0302020204030204"/>
              <a:ea typeface="+mn-ea"/>
              <a:cs typeface="+mn-cs"/>
            </a:rPr>
            <a:t>Regular Model Evaluation and Updates</a:t>
          </a:r>
          <a:endParaRPr lang="en-US" sz="1900" kern="1200" dirty="0">
            <a:latin typeface="Calibri Light" panose="020F0302020204030204"/>
            <a:ea typeface="+mn-ea"/>
            <a:cs typeface="+mn-cs"/>
          </a:endParaRPr>
        </a:p>
      </dsp:txBody>
      <dsp:txXfrm>
        <a:off x="692764" y="3750134"/>
        <a:ext cx="9822835" cy="5997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Daylyn</a:t>
            </a:r>
            <a:endParaRPr b="1" dirty="0"/>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eb8b51808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214" name="Google Shape;214;g25eb8b5180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f153b47fb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dirty="0">
                <a:latin typeface="Arial"/>
                <a:ea typeface="Arial"/>
                <a:cs typeface="Arial"/>
                <a:sym typeface="Arial"/>
              </a:rPr>
              <a:t>Nisha</a:t>
            </a:r>
            <a:r>
              <a:rPr lang="en-US" sz="1000" b="0" dirty="0">
                <a:latin typeface="Arial"/>
                <a:ea typeface="Arial"/>
                <a:cs typeface="Arial"/>
                <a:sym typeface="Arial"/>
              </a:rPr>
              <a:t>: Our aim is to attract new customers while maintaining profits despite discounts.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Analyzing redemption times helps us grasp customer behavior. Here’s how to turn these insights into action in under a minute.</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1. Set Shorter Expiry Dates: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Use shorter expiration dates to encourage quick redemption.</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This maintains urgency among customers.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2. Personalized Offers: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Leverage customer data for tailored coupon deals.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Targeting specific groups accelerates redemption.</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3. A/B Testing:</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Test various coupon types and durations.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Pinpoint the most effective strategies.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4. Boost Engagement:</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Heighten brand engagement for higher coupon usage.</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 Employ social media, emails, and loyalty programs.</a:t>
            </a:r>
          </a:p>
          <a:p>
            <a:pPr marL="0" lvl="0" indent="0" algn="l" rtl="0">
              <a:lnSpc>
                <a:spcPct val="115000"/>
              </a:lnSpc>
              <a:spcBef>
                <a:spcPts val="0"/>
              </a:spcBef>
              <a:spcAft>
                <a:spcPts val="0"/>
              </a:spcAft>
              <a:buClr>
                <a:schemeClr val="dk1"/>
              </a:buClr>
              <a:buSzPts val="1100"/>
              <a:buFont typeface="Arial"/>
              <a:buNone/>
            </a:pPr>
            <a:endParaRPr lang="en-US" sz="1000" b="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Knowing customer coupon redemption times is key. Customizing offers aligns with preferences and attracts customers, ensuring profitable growth. Let’s apply these insights to create compelling coupon promotions for lasting success.</a:t>
            </a:r>
            <a:endParaRPr b="0" dirty="0"/>
          </a:p>
        </p:txBody>
      </p:sp>
      <p:sp>
        <p:nvSpPr>
          <p:cNvPr id="225" name="Google Shape;225;g25f153b47f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f153b47fb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dirty="0">
                <a:latin typeface="Arial"/>
                <a:ea typeface="Arial"/>
                <a:cs typeface="Arial"/>
                <a:sym typeface="Arial"/>
              </a:rPr>
              <a:t>Nisha:</a:t>
            </a:r>
            <a:r>
              <a:rPr lang="en-US" sz="1000" b="0" dirty="0">
                <a:latin typeface="Arial"/>
                <a:ea typeface="Arial"/>
                <a:cs typeface="Arial"/>
                <a:sym typeface="Arial"/>
              </a:rPr>
              <a:t> Understanding our customers is crucial for effective marketing and decision-making.</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Let’s explore our top and bottom customer segments.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Starting with the top three:</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1. “2 Adults, No Kids”; is our largest segment at 43.5%. It includes couples and career-driven individuals. Catering to their preferences can solidify our position.</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2. “Adults, Kids”; make up 31.9% and are mainly families. Tailoring our offerings for them can tap into this valuable demographic.</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3. “Single Females”; are 24.6%. Addressing their unique needs can help build strong relationships.</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Moving to the bottom three:</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1. “Single Males”; are 44.2%, a sizable group to target and diversify our customer base.</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2. “Unknown”; at 34.0% requires research for better understanding.</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3. “1 Adult, Kids”; represent 21.9%, offering growth opportunities with focused marketing.</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Analyzing customer segments reveals opportunities and challenges. Focusing on top segments and meeting bottom segments&amp;#39; needs can drive growth and customer satisfaction.</a:t>
            </a:r>
            <a:endParaRPr b="0" dirty="0"/>
          </a:p>
        </p:txBody>
      </p:sp>
      <p:sp>
        <p:nvSpPr>
          <p:cNvPr id="251" name="Google Shape;251;g25f153b47f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5f153b47fb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sz="1000" b="1" dirty="0">
                <a:latin typeface="Arial"/>
                <a:ea typeface="Arial"/>
                <a:cs typeface="Arial"/>
                <a:sym typeface="Arial"/>
              </a:rPr>
              <a:t>Nisha</a:t>
            </a:r>
            <a:r>
              <a:rPr lang="en-US" sz="1000" b="0" dirty="0">
                <a:latin typeface="Arial"/>
                <a:ea typeface="Arial"/>
                <a:cs typeface="Arial"/>
                <a:sym typeface="Arial"/>
              </a:rPr>
              <a:t>: In our pursuit of attracting new customers and maintaining profitability, let’s explore actionable strategies from our analysis. Firstly, adjusting coupon expiration dates can make a big impact. Shorter periods prompt quicker redemption and urgency. Secondly, personalized offers shine. Using customer data, we craft targeted coupon promos that connect with specific groups, building loyalty. Thirdly, A/B testing is key. Trying diverse coupon types and durations uncovers high-response strategies. Next, we boost engagement. Social media, email, and loyalty programs amplify coupon use and satisfaction. Lastly, supply chain optimization is vital. Efficient inventory and vendor teamwork cut costs and improve delivery, enriching the customer experience. We’ll create compelling, timely coupon campaigns for lasting business growth by embracing these insights. Thank you. Let’s advance with these data-driven tactics.</a:t>
            </a:r>
            <a:endParaRPr b="0" dirty="0"/>
          </a:p>
        </p:txBody>
      </p:sp>
      <p:sp>
        <p:nvSpPr>
          <p:cNvPr id="263" name="Google Shape;263;g25f153b47fb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3198134a11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most prominent Customer Loyalty segments fall within the income ranges of 50-74k and 35-49k, respectively. Though this helps us understand segments that utilize this program most, it also helps us identify the opportunity area, which is the areas that are not in this income bracket. The income levels that do not fall within the 35-74k range are the areas we need to focus on from a strategy standpoint to grow sales.</a:t>
            </a:r>
            <a:endParaRPr lang="en-US" sz="28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Regression analysis demonstrates a statistically significant association between loyalty program membership and a notable increase in the average basket transaction, amounting to $31.35. Additionally, the intercept of $9.15 indicates a baseline value for basket transactions. This observed significance level of 99% underscores the robustness of the findings. </a:t>
            </a:r>
            <a:endParaRPr lang="en-US" sz="2800" b="0" dirty="0">
              <a:effectLst/>
            </a:endParaRPr>
          </a:p>
        </p:txBody>
      </p:sp>
      <p:sp>
        <p:nvSpPr>
          <p:cNvPr id="273" name="Google Shape;273;g23198134a11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bad29b9c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investigation into customer purchase behavior reveals a distinct disparity between individuals who are loyalty program members and those who are not. Loyalty program customers exhibit a distinctive pattern in their buying preferences, encompassing a diverse assortment of utilitarian and hedonic goods. The data highlights soft drinks, breads, and cheese as the most frequently occurring items in their transactions, suggesting a penchant for both essential and indulgent products. This data is useful for determining commodity selections in an optimized model.</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Given the pronounced influence of customer loyalty programs on sales and the prevalence of adoption among the aforementioned income segments, it is advisable for retailers to consider implementing such programs in their business strategies. By doing so, retailers can effectively leverage the potential of loyalty programs to maximize sales and foster stronger customer engagement within the targeted income bracket.</a:t>
            </a:r>
            <a:endParaRPr lang="en-US" sz="1200" b="0" dirty="0">
              <a:effectLst/>
            </a:endParaRPr>
          </a:p>
        </p:txBody>
      </p:sp>
      <p:sp>
        <p:nvSpPr>
          <p:cNvPr id="289" name="Google Shape;289;g25bad29b9c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599f036111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Daylyn</a:t>
            </a:r>
            <a:r>
              <a:rPr lang="en-US" sz="1800" b="0" i="0" u="none" strike="noStrike" dirty="0">
                <a:solidFill>
                  <a:srgbClr val="000000"/>
                </a:solidFill>
                <a:effectLst/>
                <a:latin typeface="Arial" panose="020B0604020202020204" pitchFamily="34" charset="0"/>
              </a:rPr>
              <a:t>: Grocery department is the highest performing department with the largest portion of products and having the highest sales value.  Upon drilling into the grocery department layers, we found an opportunity to enhance product selection based on the product family and product group.  In order to remain consistent with a holistic view across the segment of time we referenced previously and to take out seasonality of certain products, we decided to remove seasonal items to focus on products that would be sold year round that we could take consistent action on. </a:t>
            </a:r>
            <a:br>
              <a:rPr lang="en-US" sz="1200" dirty="0"/>
            </a:br>
            <a:endParaRPr sz="1000" b="0" dirty="0">
              <a:latin typeface="Arial"/>
              <a:ea typeface="Arial"/>
              <a:cs typeface="Arial"/>
              <a:sym typeface="Arial"/>
            </a:endParaRPr>
          </a:p>
        </p:txBody>
      </p:sp>
      <p:sp>
        <p:nvSpPr>
          <p:cNvPr id="316" name="Google Shape;316;g2599f036111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d3cd5b00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a:latin typeface="Arial"/>
                <a:ea typeface="Arial"/>
                <a:cs typeface="Arial"/>
                <a:sym typeface="Arial"/>
              </a:rPr>
              <a:t>Daylyn</a:t>
            </a:r>
            <a:r>
              <a:rPr lang="en-US" sz="1000">
                <a:latin typeface="Arial"/>
                <a:ea typeface="Arial"/>
                <a:cs typeface="Arial"/>
                <a:sym typeface="Arial"/>
              </a:rPr>
              <a:t>: Looking at the department level performance, we found that our top 10 performing departments based on sales value have to do with those areas found in a traditional grocery market, with the grocery department having the highest performance out of the top 10 and account for 729 or 31.8% of the product groups.  Looking at the lower performing departments, the categories appear to trend towards those not typically associated with grocery such as the postal center, housewares, and toys.  This is why we are going through grocery to look at the process of optimizing products within this category.</a:t>
            </a:r>
            <a:endParaRPr sz="1000">
              <a:latin typeface="Arial"/>
              <a:ea typeface="Arial"/>
              <a:cs typeface="Arial"/>
              <a:sym typeface="Arial"/>
            </a:endParaRPr>
          </a:p>
        </p:txBody>
      </p:sp>
      <p:sp>
        <p:nvSpPr>
          <p:cNvPr id="327" name="Google Shape;327;g25d3cd5b00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e53c039cae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dirty="0">
                <a:latin typeface="Arial"/>
                <a:ea typeface="Arial"/>
                <a:cs typeface="Arial"/>
                <a:sym typeface="Arial"/>
              </a:rPr>
              <a:t>Daylyn: </a:t>
            </a:r>
            <a:r>
              <a:rPr lang="en-US" sz="1000" dirty="0">
                <a:latin typeface="Arial"/>
                <a:ea typeface="Arial"/>
                <a:cs typeface="Arial"/>
                <a:sym typeface="Arial"/>
              </a:rPr>
              <a:t>As we further drill down to the product family level, we see that our top sales segment in the grocery department is soft drinks.  We also see that soft drinks has 31 product groups within this product family which contains 403 different product ids which can be due to different brands, flavors, and other differentiators in this category and this is what we see in the other family levels as well.  In our bottom performing product families, we see that the product groups are much smaller indicating there is not a lot of these differentiators as well as a much lower performance in sales volumes.  We are going to look at the soft drinks product family to delve deeper into our optimization process.  </a:t>
            </a:r>
            <a:endParaRPr sz="1000" dirty="0">
              <a:latin typeface="Arial"/>
              <a:ea typeface="Arial"/>
              <a:cs typeface="Arial"/>
              <a:sym typeface="Arial"/>
            </a:endParaRPr>
          </a:p>
        </p:txBody>
      </p:sp>
      <p:sp>
        <p:nvSpPr>
          <p:cNvPr id="340" name="Google Shape;340;g1e53c039cae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e53c039cae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dirty="0">
                <a:latin typeface="Arial"/>
                <a:ea typeface="Arial"/>
                <a:cs typeface="Arial"/>
                <a:sym typeface="Arial"/>
              </a:rPr>
              <a:t>Daylyn: </a:t>
            </a:r>
            <a:r>
              <a:rPr lang="en-US" sz="1000" dirty="0">
                <a:latin typeface="Arial"/>
                <a:ea typeface="Arial"/>
                <a:cs typeface="Arial"/>
                <a:sym typeface="Arial"/>
              </a:rPr>
              <a:t>So focusing on the soft drinks product group over the past two years of transactional data that we have, 8% of these products have 10 or less quantity sold, which is really low compared to the higher end where the top product ids are selling around 3000-5000 over the past two years.  Due to not having inventory data, we have to make product cuts based on the throughput levels.  This will be reiterated through each product group under each product family so we can accurately eliminate products that are underperforming.  If we look at the lower end of the product groups at soft drink 1 liter </a:t>
            </a:r>
            <a:r>
              <a:rPr lang="en-US" sz="1000" dirty="0" err="1">
                <a:latin typeface="Arial"/>
                <a:ea typeface="Arial"/>
                <a:cs typeface="Arial"/>
                <a:sym typeface="Arial"/>
              </a:rPr>
              <a:t>btl</a:t>
            </a:r>
            <a:r>
              <a:rPr lang="en-US" sz="1000" dirty="0">
                <a:latin typeface="Arial"/>
                <a:ea typeface="Arial"/>
                <a:cs typeface="Arial"/>
                <a:sym typeface="Arial"/>
              </a:rPr>
              <a:t> carbs excluded, this only has made 1 sale and has 1 product id over the last two years.</a:t>
            </a:r>
            <a:endParaRPr sz="1000" dirty="0">
              <a:latin typeface="Arial"/>
              <a:ea typeface="Arial"/>
              <a:cs typeface="Arial"/>
              <a:sym typeface="Arial"/>
            </a:endParaRPr>
          </a:p>
        </p:txBody>
      </p:sp>
      <p:sp>
        <p:nvSpPr>
          <p:cNvPr id="353" name="Google Shape;353;g1e53c039cae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Daylyn</a:t>
            </a:r>
            <a:endParaRPr b="1"/>
          </a:p>
        </p:txBody>
      </p:sp>
      <p:sp>
        <p:nvSpPr>
          <p:cNvPr id="75" name="Google Shape;7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sz="1000" b="1" dirty="0">
                <a:latin typeface="Arial"/>
                <a:ea typeface="Arial"/>
                <a:cs typeface="Arial"/>
                <a:sym typeface="Arial"/>
              </a:rPr>
              <a:t>Daylyn: </a:t>
            </a:r>
            <a:r>
              <a:rPr lang="en-US" sz="1000" dirty="0">
                <a:latin typeface="Arial"/>
                <a:ea typeface="Arial"/>
                <a:cs typeface="Arial"/>
                <a:sym typeface="Arial"/>
              </a:rPr>
              <a:t>The first and probably most important is gaining more data on the inventory levels within each store.  This will allow us to hone in on store performance and inventory levels so we can accurately predict and optimize product families and groups based on inventory data.  This will show us what is being held for long periods of time as well as what is selling out fast.   Items that sit too long could be put up for proposal for elimination and then that space taken over with more supply of products that continuously sell out due to demand.  Store location will also help us determine what items are popular in what areas so we can enhance our supply chain routes and pick up on trends that occur in individual stores so supply can be modified accordingly.  Adding this additional information will allow us to start implementing and enhancing supply chain visibility tools such as our demand forecasting model, manufacturer efficiency, overall supply chain visibility, as well as the performance measurements of the products.  The stores we observed have over 6,287 different manufacturers.  While it is important to have a diverse set of manufacturers to limit supply chain bottlenecks and shortages, it is also important to be able to have a manageable supply chain.  Cutting products will create a less complex manufacturer network and hopefully create a more streamlined supply and production process, be able to create stronger relationships with our manufacturers and improve supply chain transparency through data sharing across these networks.</a:t>
            </a:r>
            <a:endParaRPr sz="1000" dirty="0">
              <a:latin typeface="Arial"/>
              <a:ea typeface="Arial"/>
              <a:cs typeface="Arial"/>
              <a:sym typeface="Arial"/>
            </a:endParaRPr>
          </a:p>
        </p:txBody>
      </p:sp>
      <p:sp>
        <p:nvSpPr>
          <p:cNvPr id="366" name="Google Shape;3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99f036111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b="1" dirty="0">
                <a:latin typeface="Arial"/>
                <a:ea typeface="Arial"/>
                <a:cs typeface="Arial"/>
                <a:sym typeface="Arial"/>
              </a:rPr>
              <a:t>San</a:t>
            </a:r>
          </a:p>
          <a:p>
            <a:pPr algn="l" rtl="0" fontAlgn="base">
              <a:spcBef>
                <a:spcPts val="0"/>
              </a:spcBef>
              <a:spcAft>
                <a:spcPts val="0"/>
              </a:spcAft>
              <a:buFont typeface="+mj-lt"/>
              <a:buAutoNum type="arabicPeriod"/>
            </a:pPr>
            <a:r>
              <a:rPr lang="en-US" sz="1800" b="0" i="0" dirty="0">
                <a:solidFill>
                  <a:srgbClr val="000000"/>
                </a:solidFill>
                <a:effectLst/>
                <a:latin typeface="Arial" panose="020B0604020202020204" pitchFamily="34" charset="0"/>
              </a:rPr>
              <a:t>Okay, so let’s get started with performance based store segmentation</a:t>
            </a:r>
          </a:p>
          <a:p>
            <a:pPr algn="l" rtl="0" fontAlgn="base">
              <a:spcBef>
                <a:spcPts val="0"/>
              </a:spcBef>
              <a:spcAft>
                <a:spcPts val="0"/>
              </a:spcAft>
              <a:buFont typeface="+mj-lt"/>
              <a:buAutoNum type="arabicPeriod"/>
            </a:pPr>
            <a:r>
              <a:rPr lang="en-US" sz="1800" b="0" i="0" dirty="0">
                <a:solidFill>
                  <a:srgbClr val="000000"/>
                </a:solidFill>
                <a:effectLst/>
                <a:latin typeface="Arial" panose="020B0604020202020204" pitchFamily="34" charset="0"/>
              </a:rPr>
              <a:t>This segmentation is based on 2 periods of 60 stores total sales</a:t>
            </a:r>
          </a:p>
          <a:p>
            <a:pPr algn="l" rtl="0" fontAlgn="base">
              <a:spcBef>
                <a:spcPts val="0"/>
              </a:spcBef>
              <a:spcAft>
                <a:spcPts val="0"/>
              </a:spcAft>
              <a:buFont typeface="+mj-lt"/>
              <a:buAutoNum type="arabicPeriod"/>
            </a:pPr>
            <a:r>
              <a:rPr lang="en-US" sz="1800" b="0" i="0" dirty="0">
                <a:solidFill>
                  <a:srgbClr val="000000"/>
                </a:solidFill>
                <a:effectLst/>
                <a:latin typeface="Arial" panose="020B0604020202020204" pitchFamily="34" charset="0"/>
              </a:rPr>
              <a:t>They were broken down using the percentile function in python (What does this mean?)</a:t>
            </a:r>
          </a:p>
          <a:p>
            <a:pPr algn="l" rtl="0" fontAlgn="base">
              <a:spcBef>
                <a:spcPts val="0"/>
              </a:spcBef>
              <a:spcAft>
                <a:spcPts val="0"/>
              </a:spcAft>
              <a:buFont typeface="+mj-lt"/>
              <a:buAutoNum type="arabicPeriod"/>
            </a:pPr>
            <a:r>
              <a:rPr lang="en-US" sz="1800" b="0" i="0" dirty="0">
                <a:solidFill>
                  <a:srgbClr val="000000"/>
                </a:solidFill>
                <a:effectLst/>
                <a:latin typeface="Arial" panose="020B0604020202020204" pitchFamily="34" charset="0"/>
              </a:rPr>
              <a:t>As you can see we have 4 groups of store performance Low, Mid, High, and Very High</a:t>
            </a:r>
          </a:p>
          <a:p>
            <a:pPr algn="l" rtl="0" fontAlgn="base">
              <a:spcBef>
                <a:spcPts val="0"/>
              </a:spcBef>
              <a:spcAft>
                <a:spcPts val="0"/>
              </a:spcAft>
              <a:buFont typeface="+mj-lt"/>
              <a:buAutoNum type="arabicPeriod"/>
            </a:pPr>
            <a:r>
              <a:rPr lang="en-US" sz="1800" b="0" i="0" dirty="0">
                <a:solidFill>
                  <a:srgbClr val="000000"/>
                </a:solidFill>
                <a:effectLst/>
                <a:latin typeface="Arial" panose="020B0604020202020204" pitchFamily="34" charset="0"/>
              </a:rPr>
              <a:t>There are 15 stores in each segment given their total sales percentile ranking</a:t>
            </a:r>
          </a:p>
          <a:p>
            <a:pPr algn="l" rtl="0" fontAlgn="base">
              <a:spcBef>
                <a:spcPts val="0"/>
              </a:spcBef>
              <a:spcAft>
                <a:spcPts val="0"/>
              </a:spcAft>
              <a:buFont typeface="+mj-lt"/>
              <a:buAutoNum type="arabicPeriod"/>
            </a:pPr>
            <a:r>
              <a:rPr lang="en-US" sz="1800" b="0" i="0" dirty="0">
                <a:solidFill>
                  <a:srgbClr val="000000"/>
                </a:solidFill>
                <a:effectLst/>
                <a:latin typeface="Arial" panose="020B0604020202020204" pitchFamily="34" charset="0"/>
              </a:rPr>
              <a:t>Let’s dive a little deeper into the sales</a:t>
            </a:r>
          </a:p>
          <a:p>
            <a:pPr marL="0" lvl="0" indent="0" algn="l" rtl="0">
              <a:lnSpc>
                <a:spcPct val="100000"/>
              </a:lnSpc>
              <a:spcBef>
                <a:spcPts val="0"/>
              </a:spcBef>
              <a:spcAft>
                <a:spcPts val="0"/>
              </a:spcAft>
              <a:buSzPts val="1400"/>
              <a:buNone/>
            </a:pPr>
            <a:endParaRPr lang="en-US" sz="1000" b="1" dirty="0">
              <a:latin typeface="Arial"/>
              <a:ea typeface="Arial"/>
              <a:cs typeface="Arial"/>
              <a:sym typeface="Arial"/>
            </a:endParaRPr>
          </a:p>
        </p:txBody>
      </p:sp>
      <p:sp>
        <p:nvSpPr>
          <p:cNvPr id="376" name="Google Shape;376;g2599f036111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549155219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rtl="0">
              <a:spcBef>
                <a:spcPts val="0"/>
              </a:spcBef>
              <a:spcAft>
                <a:spcPts val="0"/>
              </a:spcAft>
            </a:pPr>
            <a:r>
              <a:rPr lang="en-US" sz="1800" b="1" i="0" dirty="0">
                <a:solidFill>
                  <a:srgbClr val="000000"/>
                </a:solidFill>
                <a:effectLst/>
                <a:latin typeface="Arial" panose="020B0604020202020204" pitchFamily="34" charset="0"/>
              </a:rPr>
              <a:t>San:</a:t>
            </a:r>
            <a:r>
              <a:rPr lang="en-US" sz="1200" b="0" i="0" dirty="0">
                <a:solidFill>
                  <a:srgbClr val="222222"/>
                </a:solidFill>
                <a:effectLst/>
                <a:latin typeface="Arial" panose="020B0604020202020204" pitchFamily="34" charset="0"/>
              </a:rPr>
              <a:t>  </a:t>
            </a:r>
            <a:r>
              <a:rPr lang="en-US" sz="1800" b="0" i="0" dirty="0">
                <a:solidFill>
                  <a:srgbClr val="000000"/>
                </a:solidFill>
                <a:effectLst/>
                <a:latin typeface="Calibri" panose="020F0502020204030204" pitchFamily="34" charset="0"/>
              </a:rPr>
              <a:t>Now over here we have the </a:t>
            </a: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1" i="0" dirty="0">
                <a:solidFill>
                  <a:srgbClr val="000000"/>
                </a:solidFill>
                <a:effectLst/>
                <a:latin typeface="Calibri" panose="020F0502020204030204" pitchFamily="34" charset="0"/>
              </a:rPr>
              <a:t>Total Segments Sales for 2020 - 2021</a:t>
            </a: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Calibri" panose="020F0502020204030204" pitchFamily="34" charset="0"/>
              </a:rPr>
              <a:t>Total sales increased annually for each segment</a:t>
            </a: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Calibri" panose="020F0502020204030204" pitchFamily="34" charset="0"/>
              </a:rPr>
              <a:t>From $2.24M in 2020 to $2.66M in 2021</a:t>
            </a:r>
            <a:endParaRPr lang="en-US" sz="2800" b="0" i="0" dirty="0">
              <a:solidFill>
                <a:srgbClr val="222222"/>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The segments sales show an ordinal pattern</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Very High segment is the best sales performer</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Very High sales is 1.5X more than the High segment</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High sales is 1.3X more than the mid and Low segments</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1" i="0" dirty="0">
                <a:solidFill>
                  <a:srgbClr val="000000"/>
                </a:solidFill>
                <a:effectLst/>
                <a:latin typeface="Calibri" panose="020F0502020204030204" pitchFamily="34" charset="0"/>
              </a:rPr>
              <a:t>Are these stores actually performing well?</a:t>
            </a:r>
            <a:endParaRPr lang="en-US" sz="1800" b="1" i="0" dirty="0">
              <a:solidFill>
                <a:srgbClr val="000000"/>
              </a:solidFill>
              <a:effectLst/>
              <a:latin typeface="Arial" panose="020B0604020202020204" pitchFamily="34" charset="0"/>
            </a:endParaRPr>
          </a:p>
          <a:p>
            <a:pPr algn="l" rtl="0">
              <a:spcBef>
                <a:spcPts val="0"/>
              </a:spcBef>
              <a:spcAft>
                <a:spcPts val="0"/>
              </a:spcAft>
            </a:pPr>
            <a:br>
              <a:rPr lang="en-US" sz="2800" dirty="0"/>
            </a:br>
            <a:r>
              <a:rPr lang="en-US" sz="1800" b="1" i="0" dirty="0">
                <a:solidFill>
                  <a:srgbClr val="000000"/>
                </a:solidFill>
                <a:effectLst/>
                <a:latin typeface="Arial" panose="020B0604020202020204" pitchFamily="34" charset="0"/>
              </a:rPr>
              <a:t>Right Side</a:t>
            </a: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Arial" panose="020B0604020202020204" pitchFamily="34" charset="0"/>
              </a:rPr>
              <a:t>Let’s look at how the quantity analysis reshapes our performance perspective</a:t>
            </a:r>
            <a:endParaRPr lang="en-US" sz="2800" b="0" i="0" dirty="0">
              <a:solidFill>
                <a:srgbClr val="222222"/>
              </a:solidFill>
              <a:effectLst/>
              <a:latin typeface="Arial" panose="020B0604020202020204" pitchFamily="34" charset="0"/>
            </a:endParaRPr>
          </a:p>
          <a:p>
            <a:pPr algn="l" rtl="0">
              <a:spcBef>
                <a:spcPts val="0"/>
              </a:spcBef>
              <a:spcAft>
                <a:spcPts val="0"/>
              </a:spcAft>
            </a:pPr>
            <a:br>
              <a:rPr lang="en-US" sz="2800" dirty="0"/>
            </a:br>
            <a:r>
              <a:rPr lang="en-US" sz="1800" b="1" i="0" dirty="0">
                <a:solidFill>
                  <a:srgbClr val="000000"/>
                </a:solidFill>
                <a:effectLst/>
                <a:latin typeface="Calibri" panose="020F0502020204030204" pitchFamily="34" charset="0"/>
              </a:rPr>
              <a:t>Total quantity sold increased annually for each segment</a:t>
            </a:r>
            <a:endParaRPr lang="en-US" sz="2800" b="0" i="0" dirty="0">
              <a:solidFill>
                <a:srgbClr val="222222"/>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br>
              <a:rPr lang="en-US" sz="2800" dirty="0"/>
            </a:br>
            <a:r>
              <a:rPr lang="en-US" sz="1800" b="0" i="0" dirty="0">
                <a:solidFill>
                  <a:srgbClr val="000000"/>
                </a:solidFill>
                <a:effectLst/>
                <a:latin typeface="Calibri" panose="020F0502020204030204" pitchFamily="34" charset="0"/>
              </a:rPr>
              <a:t>Semi-ordinal quantity (</a:t>
            </a:r>
            <a:r>
              <a:rPr lang="en-US" sz="1800" b="1" i="0" dirty="0">
                <a:solidFill>
                  <a:srgbClr val="000000"/>
                </a:solidFill>
                <a:effectLst/>
                <a:latin typeface="Calibri" panose="020F0502020204030204" pitchFamily="34" charset="0"/>
              </a:rPr>
              <a:t>qty</a:t>
            </a:r>
            <a:r>
              <a:rPr lang="en-US" sz="1800" b="0" i="0" dirty="0">
                <a:solidFill>
                  <a:srgbClr val="000000"/>
                </a:solidFill>
                <a:effectLst/>
                <a:latin typeface="Calibri" panose="020F0502020204030204" pitchFamily="34" charset="0"/>
              </a:rPr>
              <a:t>) pattern</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Very High qty is 2.5X more than the High segment </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dirty="0">
                <a:solidFill>
                  <a:srgbClr val="000000"/>
                </a:solidFill>
                <a:effectLst/>
                <a:latin typeface="Calibri" panose="020F0502020204030204" pitchFamily="34" charset="0"/>
              </a:rPr>
              <a:t>High qty is 4-5X more qty than the mid and Low segments</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1" i="0" dirty="0">
                <a:solidFill>
                  <a:srgbClr val="000000"/>
                </a:solidFill>
                <a:effectLst/>
                <a:latin typeface="Calibri" panose="020F0502020204030204" pitchFamily="34" charset="0"/>
              </a:rPr>
              <a:t>Wholesale? Is this efficient?</a:t>
            </a:r>
            <a:br>
              <a:rPr lang="en-US" sz="2800" dirty="0"/>
            </a:br>
            <a:br>
              <a:rPr lang="en-US" sz="2800" dirty="0"/>
            </a:br>
            <a:r>
              <a:rPr lang="en-US" sz="1800" b="0" i="0" dirty="0">
                <a:solidFill>
                  <a:srgbClr val="000000"/>
                </a:solidFill>
                <a:effectLst/>
                <a:latin typeface="Arial" panose="020B0604020202020204" pitchFamily="34" charset="0"/>
              </a:rPr>
              <a:t>This led to further investigations of the relation between sales and quantity sold</a:t>
            </a:r>
            <a:endParaRPr lang="en-US" sz="2800" b="0" i="0" dirty="0">
              <a:solidFill>
                <a:srgbClr val="222222"/>
              </a:solidFill>
              <a:effectLst/>
              <a:latin typeface="Arial" panose="020B0604020202020204" pitchFamily="34" charset="0"/>
            </a:endParaRPr>
          </a:p>
          <a:p>
            <a:pPr marL="0" lvl="0" indent="0" algn="l" rtl="0">
              <a:spcBef>
                <a:spcPts val="0"/>
              </a:spcBef>
              <a:spcAft>
                <a:spcPts val="0"/>
              </a:spcAft>
              <a:buNone/>
            </a:pPr>
            <a:endParaRPr sz="1000" b="1" dirty="0">
              <a:latin typeface="Arial"/>
              <a:ea typeface="Arial"/>
              <a:cs typeface="Arial"/>
              <a:sym typeface="Arial"/>
            </a:endParaRPr>
          </a:p>
        </p:txBody>
      </p:sp>
      <p:sp>
        <p:nvSpPr>
          <p:cNvPr id="387" name="Google Shape;387;g1e549155219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5db8e2bc6e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rtl="0">
              <a:spcBef>
                <a:spcPts val="0"/>
              </a:spcBef>
              <a:spcAft>
                <a:spcPts val="0"/>
              </a:spcAft>
            </a:pPr>
            <a:r>
              <a:rPr lang="en-US" sz="1800" b="1" i="0" dirty="0">
                <a:solidFill>
                  <a:srgbClr val="000000"/>
                </a:solidFill>
                <a:effectLst/>
                <a:latin typeface="Arial" panose="020B0604020202020204" pitchFamily="34" charset="0"/>
              </a:rPr>
              <a:t>San </a:t>
            </a:r>
            <a:endParaRPr lang="en-US" sz="24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Arial" panose="020B0604020202020204" pitchFamily="34" charset="0"/>
              </a:rPr>
              <a:t>Therefore, we drove our focus to the sales efficiency</a:t>
            </a:r>
            <a:endParaRPr lang="en-US" sz="3600" b="0" i="0" dirty="0">
              <a:solidFill>
                <a:srgbClr val="222222"/>
              </a:solidFill>
              <a:effectLst/>
              <a:latin typeface="Arial" panose="020B0604020202020204" pitchFamily="34" charset="0"/>
            </a:endParaRPr>
          </a:p>
          <a:p>
            <a:pPr algn="l" rtl="0">
              <a:spcBef>
                <a:spcPts val="0"/>
              </a:spcBef>
              <a:spcAft>
                <a:spcPts val="0"/>
              </a:spcAft>
            </a:pPr>
            <a:br>
              <a:rPr lang="en-US" sz="3600" dirty="0"/>
            </a:br>
            <a:r>
              <a:rPr lang="en-US" sz="1800" b="1" i="0" dirty="0">
                <a:solidFill>
                  <a:srgbClr val="000000"/>
                </a:solidFill>
                <a:effectLst/>
                <a:latin typeface="Calibri" panose="020F0502020204030204" pitchFamily="34" charset="0"/>
              </a:rPr>
              <a:t>Growth</a:t>
            </a:r>
            <a:endParaRPr lang="en-US" sz="36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Calibri" panose="020F0502020204030204" pitchFamily="34" charset="0"/>
              </a:rPr>
              <a:t>The Very High segment indicates the best growth performance </a:t>
            </a:r>
            <a:endParaRPr lang="en-US" sz="36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Calibri" panose="020F0502020204030204" pitchFamily="34" charset="0"/>
              </a:rPr>
              <a:t>Is it efficient?</a:t>
            </a:r>
            <a:endParaRPr lang="en-US" sz="3600" b="0" i="0" dirty="0">
              <a:solidFill>
                <a:srgbClr val="222222"/>
              </a:solidFill>
              <a:effectLst/>
              <a:latin typeface="Arial" panose="020B0604020202020204" pitchFamily="34" charset="0"/>
            </a:endParaRPr>
          </a:p>
          <a:p>
            <a:pPr algn="l" rtl="0">
              <a:spcBef>
                <a:spcPts val="0"/>
              </a:spcBef>
              <a:spcAft>
                <a:spcPts val="0"/>
              </a:spcAft>
            </a:pPr>
            <a:br>
              <a:rPr lang="en-US" sz="3600" dirty="0"/>
            </a:br>
            <a:r>
              <a:rPr lang="en-US" sz="1800" b="1" i="0" dirty="0">
                <a:solidFill>
                  <a:srgbClr val="000000"/>
                </a:solidFill>
                <a:effectLst/>
                <a:latin typeface="Arial" panose="020B0604020202020204" pitchFamily="34" charset="0"/>
              </a:rPr>
              <a:t>Right Side</a:t>
            </a:r>
            <a:endParaRPr lang="en-US" sz="36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Arial" panose="020B0604020202020204" pitchFamily="34" charset="0"/>
              </a:rPr>
              <a:t>When the sales are compared to quantity sold, it appears that the Very High segment is the least efficient or even profitable segment due to sales inefficiency </a:t>
            </a:r>
            <a:endParaRPr lang="en-US" sz="3600" b="0" i="0" dirty="0">
              <a:solidFill>
                <a:srgbClr val="222222"/>
              </a:solidFill>
              <a:effectLst/>
              <a:latin typeface="Arial" panose="020B0604020202020204" pitchFamily="34" charset="0"/>
            </a:endParaRPr>
          </a:p>
          <a:p>
            <a:pPr algn="l" rtl="0">
              <a:spcBef>
                <a:spcPts val="0"/>
              </a:spcBef>
              <a:spcAft>
                <a:spcPts val="0"/>
              </a:spcAft>
            </a:pPr>
            <a:r>
              <a:rPr lang="en-US" sz="1800" b="0" i="0" dirty="0">
                <a:solidFill>
                  <a:srgbClr val="000000"/>
                </a:solidFill>
                <a:effectLst/>
                <a:latin typeface="Arial" panose="020B0604020202020204" pitchFamily="34" charset="0"/>
              </a:rPr>
              <a:t>(Had lowest value returned on each unit sold $0.02).</a:t>
            </a:r>
            <a:endParaRPr lang="en-US" sz="3600" b="0" i="0" dirty="0">
              <a:solidFill>
                <a:srgbClr val="222222"/>
              </a:solidFill>
              <a:effectLst/>
              <a:latin typeface="Arial" panose="020B0604020202020204" pitchFamily="34" charset="0"/>
            </a:endParaRPr>
          </a:p>
          <a:p>
            <a:pPr algn="l" rtl="0">
              <a:spcBef>
                <a:spcPts val="0"/>
              </a:spcBef>
              <a:spcAft>
                <a:spcPts val="0"/>
              </a:spcAft>
            </a:pPr>
            <a:br>
              <a:rPr lang="en-US" sz="3600" dirty="0"/>
            </a:br>
            <a:r>
              <a:rPr lang="en-US" sz="1800" b="1" i="0" dirty="0">
                <a:solidFill>
                  <a:srgbClr val="000000"/>
                </a:solidFill>
                <a:effectLst/>
                <a:latin typeface="Calibri" panose="020F0502020204030204" pitchFamily="34" charset="0"/>
              </a:rPr>
              <a:t>Efficiency: Sales Return on each item sold</a:t>
            </a:r>
            <a:endParaRPr lang="en-US" sz="3600" b="0" i="0" dirty="0">
              <a:solidFill>
                <a:srgbClr val="222222"/>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1" i="0" dirty="0">
                <a:solidFill>
                  <a:srgbClr val="000000"/>
                </a:solidFill>
                <a:effectLst/>
                <a:latin typeface="Calibri" panose="020F0502020204030204" pitchFamily="34" charset="0"/>
              </a:rPr>
              <a:t>Mid </a:t>
            </a:r>
            <a:r>
              <a:rPr lang="en-US" sz="1800" b="0" i="0" dirty="0">
                <a:solidFill>
                  <a:srgbClr val="000000"/>
                </a:solidFill>
                <a:effectLst/>
                <a:latin typeface="Calibri" panose="020F0502020204030204" pitchFamily="34" charset="0"/>
              </a:rPr>
              <a:t>segment is the most efficient segment returned $0.10 for each unit sold</a:t>
            </a:r>
            <a:endParaRPr lang="en-US" sz="1800" b="0" i="0"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1" i="0" dirty="0">
                <a:solidFill>
                  <a:srgbClr val="000000"/>
                </a:solidFill>
                <a:effectLst/>
                <a:latin typeface="Calibri" panose="020F0502020204030204" pitchFamily="34" charset="0"/>
              </a:rPr>
              <a:t>Very High &amp; High </a:t>
            </a:r>
            <a:r>
              <a:rPr lang="en-US" sz="1800" b="0" i="0" dirty="0">
                <a:solidFill>
                  <a:srgbClr val="000000"/>
                </a:solidFill>
                <a:effectLst/>
                <a:latin typeface="Calibri" panose="020F0502020204030204" pitchFamily="34" charset="0"/>
              </a:rPr>
              <a:t>segments are the least profitable (2-3 cents)</a:t>
            </a:r>
            <a:endParaRPr lang="en-US" sz="1800" b="0" i="0" dirty="0">
              <a:solidFill>
                <a:srgbClr val="000000"/>
              </a:solidFill>
              <a:effectLst/>
              <a:latin typeface="Arial" panose="020B0604020202020204" pitchFamily="34" charset="0"/>
            </a:endParaRPr>
          </a:p>
          <a:p>
            <a:pPr marL="914400" algn="l" rtl="0" fontAlgn="base">
              <a:spcBef>
                <a:spcPts val="0"/>
              </a:spcBef>
              <a:spcAft>
                <a:spcPts val="0"/>
              </a:spcAft>
              <a:buFont typeface="+mj-lt"/>
              <a:buAutoNum type="arabicPeriod"/>
            </a:pPr>
            <a:r>
              <a:rPr lang="en-US" sz="1800" b="0" i="0" dirty="0">
                <a:solidFill>
                  <a:srgbClr val="000000"/>
                </a:solidFill>
                <a:effectLst/>
                <a:latin typeface="Calibri" panose="020F0502020204030204" pitchFamily="34" charset="0"/>
              </a:rPr>
              <a:t>High logistical costs</a:t>
            </a:r>
            <a:br>
              <a:rPr lang="en-US" sz="3600" dirty="0"/>
            </a:br>
            <a:br>
              <a:rPr lang="en-US" sz="3600" dirty="0"/>
            </a:br>
            <a:r>
              <a:rPr lang="en-US" sz="1800" b="0" i="0" dirty="0">
                <a:solidFill>
                  <a:srgbClr val="000000"/>
                </a:solidFill>
                <a:effectLst/>
                <a:latin typeface="Calibri" panose="020F0502020204030204" pitchFamily="34" charset="0"/>
              </a:rPr>
              <a:t>Okay, how can we use this information to empower our client strategy to generate more profit more efficiently?</a:t>
            </a:r>
            <a:endParaRPr lang="en-US" sz="1500" dirty="0"/>
          </a:p>
          <a:p>
            <a:pPr marL="457200" marR="0" lvl="0" indent="-323850" algn="l" rtl="0">
              <a:lnSpc>
                <a:spcPct val="100000"/>
              </a:lnSpc>
              <a:spcBef>
                <a:spcPts val="0"/>
              </a:spcBef>
              <a:spcAft>
                <a:spcPts val="0"/>
              </a:spcAft>
              <a:buSzPts val="1500"/>
              <a:buChar char="●"/>
            </a:pPr>
            <a:endParaRPr lang="en-US" sz="1000" dirty="0"/>
          </a:p>
          <a:p>
            <a:pPr marL="0" marR="0" lvl="0" indent="0" algn="l" rtl="0">
              <a:lnSpc>
                <a:spcPct val="100000"/>
              </a:lnSpc>
              <a:spcBef>
                <a:spcPts val="0"/>
              </a:spcBef>
              <a:spcAft>
                <a:spcPts val="0"/>
              </a:spcAft>
              <a:buClr>
                <a:srgbClr val="000000"/>
              </a:buClr>
              <a:buSzPts val="1400"/>
              <a:buFont typeface="Arial"/>
              <a:buNone/>
            </a:pPr>
            <a:endParaRPr lang="en-US" sz="1000" dirty="0"/>
          </a:p>
          <a:p>
            <a:pPr marL="0" marR="0" lvl="0" indent="0" algn="l" rtl="0">
              <a:lnSpc>
                <a:spcPct val="100000"/>
              </a:lnSpc>
              <a:spcBef>
                <a:spcPts val="0"/>
              </a:spcBef>
              <a:spcAft>
                <a:spcPts val="0"/>
              </a:spcAft>
              <a:buClr>
                <a:srgbClr val="000000"/>
              </a:buClr>
              <a:buSzPts val="1400"/>
              <a:buFont typeface="Arial"/>
              <a:buNone/>
            </a:pPr>
            <a:endParaRPr lang="en-US" sz="1000" dirty="0"/>
          </a:p>
          <a:p>
            <a:pPr marL="0" lvl="0" indent="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402" name="Google Shape;402;g25db8e2bc6e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e549155219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rtl="0">
              <a:spcBef>
                <a:spcPts val="0"/>
              </a:spcBef>
              <a:spcAft>
                <a:spcPts val="0"/>
              </a:spcAft>
            </a:pPr>
            <a:r>
              <a:rPr lang="en-US" sz="1800" b="1" i="0" dirty="0">
                <a:solidFill>
                  <a:srgbClr val="000000"/>
                </a:solidFill>
                <a:effectLst/>
                <a:latin typeface="Arial" panose="020B0604020202020204" pitchFamily="34" charset="0"/>
              </a:rPr>
              <a:t>San </a:t>
            </a:r>
            <a:br>
              <a:rPr lang="en-US" sz="1200" dirty="0"/>
            </a:br>
            <a:r>
              <a:rPr lang="en-US" sz="1800" b="0" i="0" u="none" strike="noStrike" dirty="0">
                <a:solidFill>
                  <a:srgbClr val="000000"/>
                </a:solidFill>
                <a:effectLst/>
                <a:latin typeface="Arial" panose="020B0604020202020204" pitchFamily="34" charset="0"/>
              </a:rPr>
              <a:t>We decided to run a simulation to identify which store can generate these targets.</a:t>
            </a:r>
            <a:endParaRPr lang="en-US" sz="2800" b="0" i="0" dirty="0">
              <a:solidFill>
                <a:srgbClr val="222222"/>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highest sales of $1.09M</a:t>
            </a: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highest return ratio of $0.10</a:t>
            </a:r>
          </a:p>
          <a:p>
            <a:pPr algn="l" rtl="0">
              <a:spcBef>
                <a:spcPts val="0"/>
              </a:spcBef>
              <a:spcAft>
                <a:spcPts val="0"/>
              </a:spcAft>
            </a:pP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Given the 2021 data, this simulation table represents how many stores would be needed to achieve the best target sales return ratio</a:t>
            </a:r>
            <a:br>
              <a:rPr lang="en-US" sz="2800" b="0" i="0" dirty="0">
                <a:solidFill>
                  <a:srgbClr val="222222"/>
                </a:solidFill>
                <a:effectLst/>
                <a:latin typeface="Arial" panose="020B0604020202020204" pitchFamily="34" charset="0"/>
              </a:rPr>
            </a:b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1" i="0" u="none" strike="noStrike" dirty="0">
                <a:solidFill>
                  <a:srgbClr val="000000"/>
                </a:solidFill>
                <a:effectLst/>
                <a:latin typeface="Arial" panose="020B0604020202020204" pitchFamily="34" charset="0"/>
              </a:rPr>
              <a:t>Right Side</a:t>
            </a:r>
            <a:endParaRPr lang="en-US" sz="2800" b="0" i="0" dirty="0">
              <a:solidFill>
                <a:srgbClr val="222222"/>
              </a:solidFill>
              <a:effectLst/>
              <a:latin typeface="Arial" panose="020B0604020202020204" pitchFamily="34" charset="0"/>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The simulation result shows that the MID segment can achieve the highest $1.09M sales and $0.10 return ratio with 15 additional stores by selling 10M units in total, unlike the very high segment 15 stores selling 51M in total with the lowest return ratio $0.02.</a:t>
            </a:r>
            <a:br>
              <a:rPr lang="en-US" sz="2800" b="0" i="0" dirty="0">
                <a:solidFill>
                  <a:srgbClr val="222222"/>
                </a:solidFill>
                <a:effectLst/>
                <a:latin typeface="Arial" panose="020B0604020202020204" pitchFamily="34" charset="0"/>
              </a:rPr>
            </a:br>
            <a:endParaRPr lang="en-US" sz="2800" b="0" i="0" dirty="0">
              <a:solidFill>
                <a:srgbClr val="222222"/>
              </a:solidFill>
              <a:effectLst/>
              <a:latin typeface="Arial" panose="020B0604020202020204" pitchFamily="34" charset="0"/>
            </a:endParaRPr>
          </a:p>
        </p:txBody>
      </p:sp>
      <p:sp>
        <p:nvSpPr>
          <p:cNvPr id="415" name="Google Shape;415;g1e549155219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e550621fcf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rtl="0">
              <a:spcBef>
                <a:spcPts val="0"/>
              </a:spcBef>
              <a:spcAft>
                <a:spcPts val="0"/>
              </a:spcAft>
            </a:pPr>
            <a:r>
              <a:rPr lang="en-US" sz="1800" b="1" i="0" dirty="0">
                <a:solidFill>
                  <a:srgbClr val="000000"/>
                </a:solidFill>
                <a:effectLst/>
                <a:latin typeface="Calibri" panose="020F0502020204030204" pitchFamily="34" charset="0"/>
              </a:rPr>
              <a:t>San</a:t>
            </a:r>
            <a:endParaRPr lang="en-US" b="0" i="0" dirty="0">
              <a:solidFill>
                <a:srgbClr val="222222"/>
              </a:solidFill>
              <a:effectLst/>
              <a:latin typeface="Arial" panose="020B0604020202020204" pitchFamily="34" charset="0"/>
            </a:endParaRPr>
          </a:p>
          <a:p>
            <a:pPr algn="l" rtl="0">
              <a:spcBef>
                <a:spcPts val="0"/>
              </a:spcBef>
              <a:spcAft>
                <a:spcPts val="0"/>
              </a:spcAft>
            </a:pPr>
            <a:r>
              <a:rPr lang="en-US" sz="1800" b="1" i="0" u="none" strike="noStrike" dirty="0">
                <a:solidFill>
                  <a:srgbClr val="000000"/>
                </a:solidFill>
                <a:effectLst/>
                <a:latin typeface="Calibri" panose="020F0502020204030204" pitchFamily="34" charset="0"/>
              </a:rPr>
              <a:t>“Getting bigger doesn’t necessarily mean getting better” “The mid portfolio is better than the bigger portfolios</a:t>
            </a:r>
            <a:endParaRPr lang="en-US" b="0" i="0" dirty="0">
              <a:solidFill>
                <a:srgbClr val="222222"/>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Using quantity sold uncovered hidden facts about the deceiving sales perspective</a:t>
            </a:r>
            <a:endParaRPr lang="en-US" sz="1800" b="0" i="0" u="none" strike="noStrike"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high and very high stores are burning money on logistics given the number items they had to sell</a:t>
            </a:r>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a:p>
            <a:pPr algn="l" rtl="0">
              <a:spcBef>
                <a:spcPts val="0"/>
              </a:spcBef>
              <a:spcAft>
                <a:spcPts val="0"/>
              </a:spcAft>
            </a:pPr>
            <a:r>
              <a:rPr lang="en-US" sz="1800" b="1" i="0" u="none" strike="noStrike" dirty="0">
                <a:solidFill>
                  <a:srgbClr val="000000"/>
                </a:solidFill>
                <a:effectLst/>
                <a:latin typeface="Calibri" panose="020F0502020204030204" pitchFamily="34" charset="0"/>
              </a:rPr>
              <a:t>What can be done more precisely?</a:t>
            </a:r>
            <a:endParaRPr lang="en-US" b="0" i="0" dirty="0">
              <a:solidFill>
                <a:srgbClr val="222222"/>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Find the lowest performing stores in high and very high segment</a:t>
            </a:r>
            <a:endParaRPr lang="en-US" sz="1800" b="0" i="0" u="none" strike="noStrike"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Trade these stores for Mid Stores</a:t>
            </a:r>
            <a:endParaRPr lang="en-US" sz="1800" b="0" i="0" u="none" strike="noStrike"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Evaluate the stores combination in each segment to identify the equilibrium point using the Total fixed and variable costs (Which was not a part of the data </a:t>
            </a:r>
            <a:r>
              <a:rPr lang="en-US" sz="1800" b="0" i="0" u="none" strike="noStrike" dirty="0" err="1">
                <a:solidFill>
                  <a:srgbClr val="000000"/>
                </a:solidFill>
                <a:effectLst/>
                <a:latin typeface="Calibri" panose="020F0502020204030204" pitchFamily="34" charset="0"/>
              </a:rPr>
              <a:t>Dunnhumby</a:t>
            </a:r>
            <a:r>
              <a:rPr lang="en-US" sz="1800" b="0" i="0" u="none" strike="noStrike" dirty="0">
                <a:solidFill>
                  <a:srgbClr val="000000"/>
                </a:solidFill>
                <a:effectLst/>
                <a:latin typeface="Calibri" panose="020F0502020204030204" pitchFamily="34" charset="0"/>
              </a:rPr>
              <a:t> provided us)</a:t>
            </a:r>
            <a:endParaRPr lang="en-US" sz="1800" b="0" i="0" u="none" strike="noStrike" dirty="0">
              <a:solidFill>
                <a:srgbClr val="000000"/>
              </a:solidFill>
              <a:effectLst/>
              <a:latin typeface="Arial" panose="020B0604020202020204" pitchFamily="34" charset="0"/>
            </a:endParaRPr>
          </a:p>
          <a:p>
            <a:pPr algn="l" rtl="0">
              <a:spcBef>
                <a:spcPts val="0"/>
              </a:spcBef>
              <a:spcAft>
                <a:spcPts val="0"/>
              </a:spcAft>
            </a:pPr>
            <a:endParaRPr b="1" dirty="0"/>
          </a:p>
        </p:txBody>
      </p:sp>
      <p:sp>
        <p:nvSpPr>
          <p:cNvPr id="454" name="Google Shape;454;g1e550621fcf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31621c42ca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28: Exponential Smoothing is the Most Accurate Method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evaluated 3 forecasting methods moving average demand, exponential smoothing and autoregressive integrated moving average (ARIMA).</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ran trained the models using the initial 68 weeks of data and optimized the parameters for each store and product as determined by the lowest Root Mean Square Error (RMSE).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then used the models to predict the remaining weeks of the data and graded the overall accuracy of the optimized models and found that exponential smoothing produced the lowest error of the three but they were very close.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exponential smoothing method offers a good balance between prediction accuracy and computational complexity, and can be easier to use than ARIMA for many applications.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three models do very well at identifying general trends but have difficulty predicting the spikes and dips. </a:t>
            </a:r>
          </a:p>
        </p:txBody>
      </p:sp>
      <p:sp>
        <p:nvSpPr>
          <p:cNvPr id="486" name="Google Shape;486;g231621c42c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e522e99e22_2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29: Demand Forecasting Recommendations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demand forecast could be improved with more data and model aggregation.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including data regarding upcoming coupon campaigns you can better account for the demand generated by those marketing efforts.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Including further product data like current or anticipated pricing and brand will provide specific data points that ML techniques could you to identity similar products to generate better data comparisons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regarding external factors such as economic conditions and industry trends can better inform the models to account for non product specific trends.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output from models like MAD, ARIMA, and Exponential Smoothing can be used as features in more advanced, machine learning-based forecasting models. By combining these features with additional information, such as coupon data, we could create a hybrid model that captures both general trend patterns and the nuanced effects of promotions.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More advanced methods like ensemble learning, deep learning, or reinforcement learning can be utilized to improve forecasting accuracy. These methods can effectively capture complex patterns and non-linear relationships in the data, offering more precise forecasts.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Improving the way the data is cleaned, transformed, and input into the forecasting models can lead to more accurate predictions. This could include handling outliers, missing values, and skewed distributions, as well as using techniques like feature scaling and encoding.</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demand forecasting models should be regularly evaluated and updated based on their performance. By systematically assessing their accuracy using measures like RMSE and MAE, we can identify weaknesses and make necessary adjustments to enhance forecast precision.</a:t>
            </a:r>
          </a:p>
        </p:txBody>
      </p:sp>
      <p:sp>
        <p:nvSpPr>
          <p:cNvPr id="508" name="Google Shape;508;g1e522e99e22_2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eb8b51808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Daylyn</a:t>
            </a:r>
            <a:endParaRPr b="1"/>
          </a:p>
        </p:txBody>
      </p:sp>
      <p:sp>
        <p:nvSpPr>
          <p:cNvPr id="518" name="Google Shape;518;g25eb8b51808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e53fdc2d8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800"/>
              </a:spcAft>
            </a:pPr>
            <a:r>
              <a:rPr lang="en-US" sz="1800" b="0" i="0" u="none" strike="noStrike" dirty="0">
                <a:solidFill>
                  <a:srgbClr val="000000"/>
                </a:solidFill>
                <a:effectLst/>
                <a:latin typeface="Calibri" panose="020F0502020204030204" pitchFamily="34" charset="0"/>
              </a:rPr>
              <a:t>Addressing the immediate opportunities, these actions represent the low hanging fruit that can be harnessed today for a notable impact on tomorrow. Initiating an exponential smoothing model stands to refine demand forecasting with swift effect. Expanding the adoption of the Mid segment store model promises heightened success. Through meticulous product optimization and the pruning of underperforming items, efficiency gains can be readily realized. To tailor promotional approaches for the 50-74k income bracket is a strategic move that can yield prompt results. Lastly, channeling efforts into strengthening the customer loyalty program for individuals earning between 35k to 74k demonstrates a focused commitment to fostering lasting customer relationships.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9" name="Google Shape;529;g1e53fdc2d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e53c039cae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Daylyn</a:t>
            </a:r>
            <a:endParaRPr b="1"/>
          </a:p>
        </p:txBody>
      </p:sp>
      <p:sp>
        <p:nvSpPr>
          <p:cNvPr id="85" name="Google Shape;85;g1e53c039cae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e522e99e22_1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Here are the recommendations for medium to long term gains:</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Localized Demand Analysis: By incorporating location data (such as geospatial information or ZIP codes), the model can identify regional variations in demand for products and services. This can help with geotargeted marketing, customer segmentation by location, and competitor analysis by region.</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-Optimized Inventory Management: With inventory data integrated into the model, businesses can better predict demand patterns and optimize their inventory levels accordingly. </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-Location Based Data: </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-Dynamic Pricing Strategies: Combining sales, transaction, and inventory data with location information allows the model to develop dynamic pricing strategies. </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-Seasonal and Regional Trends Analysis: The model can identify seasonal and regional trends by analyzing historical data from various locations. </a:t>
            </a:r>
            <a:endParaRPr lang="en-US" sz="12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Segmentation: In pursuit of optimizing performance and maximizing potential, we conduct a rigorous analysis of opportunity costs for our lowest performing Very High and High segment stores. By trading for Mid stores, we aim to strike the ideal balance and identify the equilibrium point for a winning combination of store segments.</a:t>
            </a:r>
            <a:endParaRPr lang="en-US" sz="1200" b="0" dirty="0">
              <a:effectLst/>
            </a:endParaRPr>
          </a:p>
          <a:p>
            <a:br>
              <a:rPr lang="en-US" sz="1200" dirty="0"/>
            </a:br>
            <a:endParaRPr lang="en-US" sz="1000" dirty="0">
              <a:latin typeface="Arial"/>
              <a:ea typeface="Arial"/>
              <a:cs typeface="Arial"/>
              <a:sym typeface="Arial"/>
            </a:endParaRPr>
          </a:p>
        </p:txBody>
      </p:sp>
      <p:sp>
        <p:nvSpPr>
          <p:cNvPr id="543" name="Google Shape;543;g1e522e99e22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3637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e522e99e22_1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543" name="Google Shape;543;g1e522e99e22_1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b602e106a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b="1" dirty="0"/>
              <a:t>Justin Initial Data Overview:</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The initial dataset comprised 55 million product transaction records from 582 different stores.</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Data Analysis:</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An in-depth analysis revealed a significant number of stores with incomplete transaction records over the dataset's timeline. In fact, several stores only had one transaction during the entire 102-week period.</a:t>
            </a:r>
            <a:endParaRPr b="1" dirty="0"/>
          </a:p>
          <a:p>
            <a:pPr marL="0" lvl="0" indent="0" algn="l" rtl="0">
              <a:spcBef>
                <a:spcPts val="0"/>
              </a:spcBef>
              <a:spcAft>
                <a:spcPts val="0"/>
              </a:spcAft>
              <a:buSzPts val="1400"/>
              <a:buNone/>
            </a:pPr>
            <a:r>
              <a:rPr lang="en-US" b="1" dirty="0"/>
              <a:t>Data Filtering:</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To ensure a consistent timeline, transaction data was filtered to include only those stores with a record spanning the full dataset period. The selection criteria were stores with a minimum week of data at 1 and a maximum week of data at 102.</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Incomplete Weeks:</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It's important to note that not all selected stores had data for every single week within the 102-week range. Some stores had data for as few as 100 weeks.</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Assumptions and Potential Bias:</a:t>
            </a:r>
            <a:endParaRPr b="1" dirty="0"/>
          </a:p>
          <a:p>
            <a:pPr marL="0" lvl="0" indent="0" algn="l" rtl="0">
              <a:spcBef>
                <a:spcPts val="0"/>
              </a:spcBef>
              <a:spcAft>
                <a:spcPts val="0"/>
              </a:spcAft>
              <a:buSzPts val="1400"/>
              <a:buNone/>
            </a:pPr>
            <a:endParaRPr b="1" dirty="0"/>
          </a:p>
          <a:p>
            <a:pPr marL="0" lvl="0" indent="0" algn="l" rtl="0">
              <a:spcBef>
                <a:spcPts val="0"/>
              </a:spcBef>
              <a:spcAft>
                <a:spcPts val="0"/>
              </a:spcAft>
              <a:buSzPts val="1400"/>
              <a:buNone/>
            </a:pPr>
            <a:r>
              <a:rPr lang="en-US" b="1" dirty="0"/>
              <a:t>Despite the potential for bias introduced by this filtering approach, it was deemed appropriate for the project's purpose: building a model for product optimization. This is based on the assumption that a consistent timeline across all stores is more important for accurate demand forecasting and subsequent product mix optimization. Then we can test the model on other stores and adjust it as needed to correct for the bias. </a:t>
            </a:r>
            <a:endParaRPr b="1" dirty="0"/>
          </a:p>
        </p:txBody>
      </p:sp>
      <p:sp>
        <p:nvSpPr>
          <p:cNvPr id="204" name="Google Shape;204;g25b602e106a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5db8e2bc6e_1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Nisha: </a:t>
            </a:r>
            <a:r>
              <a:rPr lang="en-US" dirty="0"/>
              <a:t>This slide provides an analysis of the top and bottom customer types based on various demographic categories. The data showcases the percentage distribution of different customer types within each category. Understanding these patterns can help in making informed business decisions and targeting specific customer segments effectively.</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en-US" dirty="0"/>
              <a:t>1. Top and Bottom Customer Types - Age Description:</a:t>
            </a:r>
            <a:endParaRPr dirty="0"/>
          </a:p>
          <a:p>
            <a:pPr marL="0" lvl="0" indent="0" algn="l" rtl="0">
              <a:lnSpc>
                <a:spcPct val="100000"/>
              </a:lnSpc>
              <a:spcBef>
                <a:spcPts val="0"/>
              </a:spcBef>
              <a:spcAft>
                <a:spcPts val="0"/>
              </a:spcAft>
              <a:buClr>
                <a:schemeClr val="dk1"/>
              </a:buClr>
              <a:buSzPts val="1100"/>
              <a:buFont typeface="Arial"/>
              <a:buNone/>
            </a:pPr>
            <a:r>
              <a:rPr lang="en-US" dirty="0"/>
              <a:t>   - Age groups 45-54 and 35-44 represent the top customer types, accounting for 35.96% and 24.22%, respectively.</a:t>
            </a:r>
            <a:endParaRPr dirty="0"/>
          </a:p>
          <a:p>
            <a:pPr marL="0" lvl="0" indent="0" algn="l" rtl="0">
              <a:lnSpc>
                <a:spcPct val="100000"/>
              </a:lnSpc>
              <a:spcBef>
                <a:spcPts val="0"/>
              </a:spcBef>
              <a:spcAft>
                <a:spcPts val="0"/>
              </a:spcAft>
              <a:buClr>
                <a:schemeClr val="dk1"/>
              </a:buClr>
              <a:buSzPts val="1100"/>
              <a:buFont typeface="Arial"/>
              <a:buNone/>
            </a:pPr>
            <a:r>
              <a:rPr lang="en-US" dirty="0"/>
              <a:t>   - Younger age groups 25-34 and 65+ represent 17.73% and 8.99% of customers, respectively.</a:t>
            </a:r>
            <a:endParaRPr dirty="0"/>
          </a:p>
          <a:p>
            <a:pPr marL="0" lvl="0" indent="0" algn="l" rtl="0">
              <a:lnSpc>
                <a:spcPct val="100000"/>
              </a:lnSpc>
              <a:spcBef>
                <a:spcPts val="0"/>
              </a:spcBef>
              <a:spcAft>
                <a:spcPts val="0"/>
              </a:spcAft>
              <a:buClr>
                <a:schemeClr val="dk1"/>
              </a:buClr>
              <a:buSzPts val="1100"/>
              <a:buFont typeface="Arial"/>
              <a:buNone/>
            </a:pPr>
            <a:r>
              <a:rPr lang="en-US" dirty="0"/>
              <a:t>   - Age groups 55-64 and 19-24 are the bottom customer types, accounting for 7.37% and 5.74%, respectively.</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2. Top and Bottom Customer Types - Marital Status Code:</a:t>
            </a:r>
            <a:endParaRPr dirty="0"/>
          </a:p>
          <a:p>
            <a:pPr marL="0" lvl="0" indent="0" algn="l" rtl="0">
              <a:lnSpc>
                <a:spcPct val="100000"/>
              </a:lnSpc>
              <a:spcBef>
                <a:spcPts val="0"/>
              </a:spcBef>
              <a:spcAft>
                <a:spcPts val="0"/>
              </a:spcAft>
              <a:buClr>
                <a:schemeClr val="dk1"/>
              </a:buClr>
              <a:buSzPts val="1100"/>
              <a:buFont typeface="Arial"/>
              <a:buNone/>
            </a:pPr>
            <a:r>
              <a:rPr lang="en-US" dirty="0"/>
              <a:t>   - Customer type 'U' (unknown) and 'A' (single) are the top customer types, each representing 42.95% and 42.45%, respectively.</a:t>
            </a:r>
            <a:endParaRPr dirty="0"/>
          </a:p>
          <a:p>
            <a:pPr marL="0" lvl="0" indent="0" algn="l" rtl="0">
              <a:lnSpc>
                <a:spcPct val="100000"/>
              </a:lnSpc>
              <a:spcBef>
                <a:spcPts val="0"/>
              </a:spcBef>
              <a:spcAft>
                <a:spcPts val="0"/>
              </a:spcAft>
              <a:buClr>
                <a:schemeClr val="dk1"/>
              </a:buClr>
              <a:buSzPts val="1100"/>
              <a:buFont typeface="Arial"/>
              <a:buNone/>
            </a:pPr>
            <a:r>
              <a:rPr lang="en-US" dirty="0"/>
              <a:t>   - Customer type 'B' (married) accounts for 14.61% of customers, making it one of the bottom customer types.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3. Top and Bottom Customer Types - Income Description:</a:t>
            </a:r>
            <a:endParaRPr dirty="0"/>
          </a:p>
          <a:p>
            <a:pPr marL="0" lvl="0" indent="0" algn="l" rtl="0">
              <a:lnSpc>
                <a:spcPct val="100000"/>
              </a:lnSpc>
              <a:spcBef>
                <a:spcPts val="0"/>
              </a:spcBef>
              <a:spcAft>
                <a:spcPts val="0"/>
              </a:spcAft>
              <a:buClr>
                <a:schemeClr val="dk1"/>
              </a:buClr>
              <a:buSzPts val="1100"/>
              <a:buFont typeface="Arial"/>
              <a:buNone/>
            </a:pPr>
            <a:r>
              <a:rPr lang="en-US" dirty="0"/>
              <a:t>   - Customers with income levels between 50-74K and 35-49K are the top customer types, representing 23.97% and 21.47%, respectively.</a:t>
            </a:r>
            <a:endParaRPr dirty="0"/>
          </a:p>
          <a:p>
            <a:pPr marL="0" lvl="0" indent="0" algn="l" rtl="0">
              <a:lnSpc>
                <a:spcPct val="100000"/>
              </a:lnSpc>
              <a:spcBef>
                <a:spcPts val="0"/>
              </a:spcBef>
              <a:spcAft>
                <a:spcPts val="0"/>
              </a:spcAft>
              <a:buClr>
                <a:schemeClr val="dk1"/>
              </a:buClr>
              <a:buSzPts val="1100"/>
              <a:buFont typeface="Arial"/>
              <a:buNone/>
            </a:pPr>
            <a:r>
              <a:rPr lang="en-US" dirty="0"/>
              <a:t>   - High-income categories such as 75-99K, 175-199K, and 200-249K each account for 11.98%, 1.37%, and 0.62% of customers, respectively.</a:t>
            </a:r>
            <a:endParaRPr dirty="0"/>
          </a:p>
          <a:p>
            <a:pPr marL="0" lvl="0" indent="0" algn="l" rtl="0">
              <a:lnSpc>
                <a:spcPct val="100000"/>
              </a:lnSpc>
              <a:spcBef>
                <a:spcPts val="0"/>
              </a:spcBef>
              <a:spcAft>
                <a:spcPts val="0"/>
              </a:spcAft>
              <a:buClr>
                <a:schemeClr val="dk1"/>
              </a:buClr>
              <a:buSzPts val="1100"/>
              <a:buFont typeface="Arial"/>
              <a:buNone/>
            </a:pPr>
            <a:r>
              <a:rPr lang="en-US" dirty="0"/>
              <a:t>   - The ultra-high-income group, 250K+, and income level 200-249K, are the bottom customer types, each accounting for only 0.14% of customers.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4. Top and Bottom Customer Types - Homeowner Description:</a:t>
            </a:r>
            <a:endParaRPr dirty="0"/>
          </a:p>
          <a:p>
            <a:pPr marL="0" lvl="0" indent="0" algn="l" rtl="0">
              <a:lnSpc>
                <a:spcPct val="100000"/>
              </a:lnSpc>
              <a:spcBef>
                <a:spcPts val="0"/>
              </a:spcBef>
              <a:spcAft>
                <a:spcPts val="0"/>
              </a:spcAft>
              <a:buClr>
                <a:schemeClr val="dk1"/>
              </a:buClr>
              <a:buSzPts val="1100"/>
              <a:buFont typeface="Arial"/>
              <a:buNone/>
            </a:pPr>
            <a:r>
              <a:rPr lang="en-US" dirty="0"/>
              <a:t>   - Homeowners constitute the top customer type, representing 62.92% of customers.</a:t>
            </a:r>
            <a:endParaRPr dirty="0"/>
          </a:p>
          <a:p>
            <a:pPr marL="0" lvl="0" indent="0" algn="l" rtl="0">
              <a:lnSpc>
                <a:spcPct val="100000"/>
              </a:lnSpc>
              <a:spcBef>
                <a:spcPts val="0"/>
              </a:spcBef>
              <a:spcAft>
                <a:spcPts val="0"/>
              </a:spcAft>
              <a:buClr>
                <a:schemeClr val="dk1"/>
              </a:buClr>
              <a:buSzPts val="1100"/>
              <a:buFont typeface="Arial"/>
              <a:buNone/>
            </a:pPr>
            <a:r>
              <a:rPr lang="en-US" dirty="0"/>
              <a:t>   - Customers with unknown homeowner status are also significant, making up 29.09% of the customer base.</a:t>
            </a:r>
            <a:endParaRPr dirty="0"/>
          </a:p>
          <a:p>
            <a:pPr marL="0" lvl="0" indent="0" algn="l" rtl="0">
              <a:lnSpc>
                <a:spcPct val="100000"/>
              </a:lnSpc>
              <a:spcBef>
                <a:spcPts val="0"/>
              </a:spcBef>
              <a:spcAft>
                <a:spcPts val="0"/>
              </a:spcAft>
              <a:buClr>
                <a:schemeClr val="dk1"/>
              </a:buClr>
              <a:buSzPts val="1100"/>
              <a:buFont typeface="Arial"/>
              <a:buNone/>
            </a:pPr>
            <a:r>
              <a:rPr lang="en-US" dirty="0"/>
              <a:t>   - Renters, including probable renters, constitute the bottom customer types, representing only 5.24% of customers.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5. Top and Bottom Customer Types - Household Size Description:</a:t>
            </a:r>
            <a:endParaRPr dirty="0"/>
          </a:p>
          <a:p>
            <a:pPr marL="0" lvl="0" indent="0" algn="l" rtl="0">
              <a:lnSpc>
                <a:spcPct val="100000"/>
              </a:lnSpc>
              <a:spcBef>
                <a:spcPts val="0"/>
              </a:spcBef>
              <a:spcAft>
                <a:spcPts val="0"/>
              </a:spcAft>
              <a:buClr>
                <a:schemeClr val="dk1"/>
              </a:buClr>
              <a:buSzPts val="1100"/>
              <a:buFont typeface="Arial"/>
              <a:buNone/>
            </a:pPr>
            <a:r>
              <a:rPr lang="en-US" dirty="0"/>
              <a:t>   - Households with 2 members are the top customer type, accounting for 39.70% of customers.</a:t>
            </a:r>
            <a:endParaRPr dirty="0"/>
          </a:p>
          <a:p>
            <a:pPr marL="0" lvl="0" indent="0" algn="l" rtl="0">
              <a:lnSpc>
                <a:spcPct val="100000"/>
              </a:lnSpc>
              <a:spcBef>
                <a:spcPts val="0"/>
              </a:spcBef>
              <a:spcAft>
                <a:spcPts val="0"/>
              </a:spcAft>
              <a:buClr>
                <a:schemeClr val="dk1"/>
              </a:buClr>
              <a:buSzPts val="1100"/>
              <a:buFont typeface="Arial"/>
              <a:buNone/>
            </a:pPr>
            <a:r>
              <a:rPr lang="en-US" dirty="0"/>
              <a:t>   - Households with 1 member are also significant, representing 31.84% of the customer base.</a:t>
            </a:r>
            <a:endParaRPr dirty="0"/>
          </a:p>
          <a:p>
            <a:pPr marL="0" lvl="0" indent="0" algn="l" rtl="0">
              <a:lnSpc>
                <a:spcPct val="100000"/>
              </a:lnSpc>
              <a:spcBef>
                <a:spcPts val="0"/>
              </a:spcBef>
              <a:spcAft>
                <a:spcPts val="0"/>
              </a:spcAft>
              <a:buClr>
                <a:schemeClr val="dk1"/>
              </a:buClr>
              <a:buSzPts val="1100"/>
              <a:buFont typeface="Arial"/>
              <a:buNone/>
            </a:pPr>
            <a:r>
              <a:rPr lang="en-US" dirty="0"/>
              <a:t>   - Larger households with 3 or more members are the bottom customer types, each accounting for approximately 13.61% of customers.</a:t>
            </a:r>
            <a:endParaRPr dirty="0"/>
          </a:p>
          <a:p>
            <a:pPr marL="0" lvl="0" indent="0" algn="l" rtl="0">
              <a:lnSpc>
                <a:spcPct val="100000"/>
              </a:lnSpc>
              <a:spcBef>
                <a:spcPts val="0"/>
              </a:spcBef>
              <a:spcAft>
                <a:spcPts val="0"/>
              </a:spcAft>
              <a:buClr>
                <a:schemeClr val="dk1"/>
              </a:buClr>
              <a:buSzPts val="1100"/>
              <a:buFont typeface="Arial"/>
              <a:buNone/>
            </a:pPr>
            <a:r>
              <a:rPr lang="en-US" dirty="0"/>
              <a:t>6. Top and Bottom Customer Types - Kid Category Description:</a:t>
            </a:r>
            <a:endParaRPr dirty="0"/>
          </a:p>
          <a:p>
            <a:pPr marL="0" lvl="0" indent="0" algn="l" rtl="0">
              <a:lnSpc>
                <a:spcPct val="100000"/>
              </a:lnSpc>
              <a:spcBef>
                <a:spcPts val="0"/>
              </a:spcBef>
              <a:spcAft>
                <a:spcPts val="0"/>
              </a:spcAft>
              <a:buClr>
                <a:schemeClr val="dk1"/>
              </a:buClr>
              <a:buSzPts val="1100"/>
              <a:buFont typeface="Arial"/>
              <a:buNone/>
            </a:pPr>
            <a:r>
              <a:rPr lang="en-US" dirty="0"/>
              <a:t>   - Customers with no kids or unknown kid status are the top customer types, representing 69.66% of the customer base.</a:t>
            </a:r>
            <a:endParaRPr dirty="0"/>
          </a:p>
          <a:p>
            <a:pPr marL="0" lvl="0" indent="0" algn="l" rtl="0">
              <a:lnSpc>
                <a:spcPct val="100000"/>
              </a:lnSpc>
              <a:spcBef>
                <a:spcPts val="0"/>
              </a:spcBef>
              <a:spcAft>
                <a:spcPts val="0"/>
              </a:spcAft>
              <a:buClr>
                <a:schemeClr val="dk1"/>
              </a:buClr>
              <a:buSzPts val="1100"/>
              <a:buFont typeface="Arial"/>
              <a:buNone/>
            </a:pPr>
            <a:r>
              <a:rPr lang="en-US" dirty="0"/>
              <a:t>   - Customers with 1 kid or 3+ kids constitute the bottom customer types, each accounting for around 14.23% and 8.61% of customers, respectively.</a:t>
            </a:r>
            <a:endParaRPr dirty="0"/>
          </a:p>
          <a:p>
            <a:pPr marL="0" lvl="0" indent="0" algn="l" rtl="0">
              <a:lnSpc>
                <a:spcPct val="100000"/>
              </a:lnSpc>
              <a:spcBef>
                <a:spcPts val="0"/>
              </a:spcBef>
              <a:spcAft>
                <a:spcPts val="0"/>
              </a:spcAft>
              <a:buClr>
                <a:schemeClr val="dk1"/>
              </a:buClr>
              <a:buSzPts val="1100"/>
              <a:buFont typeface="Arial"/>
              <a:buNone/>
            </a:pPr>
            <a:r>
              <a:rPr lang="en-US" dirty="0"/>
              <a:t>   </a:t>
            </a:r>
            <a:endParaRPr dirty="0"/>
          </a:p>
          <a:p>
            <a:pPr marL="0" lvl="0" indent="0" algn="l" rtl="0">
              <a:lnSpc>
                <a:spcPct val="100000"/>
              </a:lnSpc>
              <a:spcBef>
                <a:spcPts val="0"/>
              </a:spcBef>
              <a:spcAft>
                <a:spcPts val="0"/>
              </a:spcAft>
              <a:buSzPts val="1100"/>
              <a:buNone/>
            </a:pPr>
            <a:r>
              <a:rPr lang="en-US" dirty="0"/>
              <a:t>Analyzing the top and bottom customer types across various demographic categories provides valuable insights for targeted marketing and customer engagement strategies. Understanding customer preferences and demographics allows businesses to tailor their products and services to specific customer segments effectively.</a:t>
            </a:r>
            <a:endParaRPr dirty="0"/>
          </a:p>
        </p:txBody>
      </p:sp>
      <p:sp>
        <p:nvSpPr>
          <p:cNvPr id="617" name="Google Shape;617;g25db8e2bc6e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5db8e2bc6e_1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Nisha: </a:t>
            </a:r>
            <a:r>
              <a:rPr lang="en-US"/>
              <a:t>In this slide, we present a concise analysis of our customer segmentation. Understanding the distribution of customers across various demographic segments is crucial for shaping effective marketing strategies and making informed business decisions.</a:t>
            </a:r>
            <a:endParaRPr/>
          </a:p>
          <a:p>
            <a:pPr marL="0" lvl="0" indent="0" algn="l" rtl="0">
              <a:lnSpc>
                <a:spcPct val="100000"/>
              </a:lnSpc>
              <a:spcBef>
                <a:spcPts val="0"/>
              </a:spcBef>
              <a:spcAft>
                <a:spcPts val="0"/>
              </a:spcAft>
              <a:buSzPts val="1100"/>
              <a:buNone/>
            </a:pPr>
            <a:r>
              <a:rPr lang="en-US"/>
              <a:t>Let's begin by examining the top three customer segments: </a:t>
            </a:r>
            <a:endParaRPr/>
          </a:p>
          <a:p>
            <a:pPr marL="0" lvl="0" indent="0" algn="l" rtl="0">
              <a:lnSpc>
                <a:spcPct val="100000"/>
              </a:lnSpc>
              <a:spcBef>
                <a:spcPts val="0"/>
              </a:spcBef>
              <a:spcAft>
                <a:spcPts val="0"/>
              </a:spcAft>
              <a:buSzPts val="1100"/>
              <a:buNone/>
            </a:pPr>
            <a:r>
              <a:rPr lang="en-US"/>
              <a:t>-The largest segment, accounting for 43.5% of our customer base, is "2 Adults, No Kids." This group may include young couples, empty-nesters, or career-focused individuals. By catering to their specific preferences, we can solidify our position in this significant market segment.</a:t>
            </a:r>
            <a:endParaRPr/>
          </a:p>
          <a:p>
            <a:pPr marL="0" lvl="0" indent="0" algn="l" rtl="0">
              <a:lnSpc>
                <a:spcPct val="100000"/>
              </a:lnSpc>
              <a:spcBef>
                <a:spcPts val="0"/>
              </a:spcBef>
              <a:spcAft>
                <a:spcPts val="0"/>
              </a:spcAft>
              <a:buClr>
                <a:schemeClr val="dk1"/>
              </a:buClr>
              <a:buSzPts val="1100"/>
              <a:buFont typeface="Arial"/>
              <a:buNone/>
            </a:pPr>
            <a:r>
              <a:rPr lang="en-US"/>
              <a:t>-Next, we have "Adults, Kids," representing 31.9% of our overall customer base. This segment consists mainly of families with children, presenting a valuable opportunity to tailor our offerings to meet the needs of this demographic.</a:t>
            </a:r>
            <a:endParaRPr/>
          </a:p>
          <a:p>
            <a:pPr marL="0" lvl="0" indent="0" algn="l" rtl="0">
              <a:lnSpc>
                <a:spcPct val="100000"/>
              </a:lnSpc>
              <a:spcBef>
                <a:spcPts val="0"/>
              </a:spcBef>
              <a:spcAft>
                <a:spcPts val="0"/>
              </a:spcAft>
              <a:buClr>
                <a:schemeClr val="dk1"/>
              </a:buClr>
              <a:buSzPts val="1100"/>
              <a:buFont typeface="Arial"/>
              <a:buNone/>
            </a:pPr>
            <a:r>
              <a:rPr lang="en-US"/>
              <a:t>-Lastly, the "Single Female" segment makes up 24.6% of our customers. By understanding and addressing their unique requirements, we can build strong relationships and enhance loyalty among single female customers.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Now, let's shift our focus to the bottom three customer segments:</a:t>
            </a:r>
            <a:endParaRPr/>
          </a:p>
          <a:p>
            <a:pPr marL="0" lvl="0" indent="0" algn="l" rtl="0">
              <a:lnSpc>
                <a:spcPct val="100000"/>
              </a:lnSpc>
              <a:spcBef>
                <a:spcPts val="0"/>
              </a:spcBef>
              <a:spcAft>
                <a:spcPts val="0"/>
              </a:spcAft>
              <a:buClr>
                <a:schemeClr val="dk1"/>
              </a:buClr>
              <a:buSzPts val="1100"/>
              <a:buFont typeface="Arial"/>
              <a:buNone/>
            </a:pPr>
            <a:r>
              <a:rPr lang="en-US"/>
              <a:t>-The largest segment among the bottom three is "Single Male," comprising 44.2% of our customers. Targeting this segment effectively can help us diversify our customer base and expand our market share.</a:t>
            </a:r>
            <a:endParaRPr/>
          </a:p>
          <a:p>
            <a:pPr marL="0" lvl="0" indent="0" algn="l" rtl="0">
              <a:lnSpc>
                <a:spcPct val="100000"/>
              </a:lnSpc>
              <a:spcBef>
                <a:spcPts val="0"/>
              </a:spcBef>
              <a:spcAft>
                <a:spcPts val="0"/>
              </a:spcAft>
              <a:buClr>
                <a:schemeClr val="dk1"/>
              </a:buClr>
              <a:buSzPts val="1100"/>
              <a:buFont typeface="Arial"/>
              <a:buNone/>
            </a:pPr>
            <a:r>
              <a:rPr lang="en-US"/>
              <a:t>-The "Unknown" segment represents 34.0% of our customers and lacks clear demographic data. To tap into the potential of this group, further research is essential to better understand their preferences and needs.</a:t>
            </a:r>
            <a:endParaRPr/>
          </a:p>
          <a:p>
            <a:pPr marL="0" lvl="0" indent="0" algn="l" rtl="0">
              <a:lnSpc>
                <a:spcPct val="100000"/>
              </a:lnSpc>
              <a:spcBef>
                <a:spcPts val="0"/>
              </a:spcBef>
              <a:spcAft>
                <a:spcPts val="0"/>
              </a:spcAft>
              <a:buClr>
                <a:schemeClr val="dk1"/>
              </a:buClr>
              <a:buSzPts val="1100"/>
              <a:buFont typeface="Arial"/>
              <a:buNone/>
            </a:pPr>
            <a:r>
              <a:rPr lang="en-US"/>
              <a:t>-Lastly, "1 Adult, Kids" constitutes 21.9% of our customer base. By devising targeted marketing strategies for this segment, we can capitalize on the opportunities within this market.</a:t>
            </a:r>
            <a:endParaRPr/>
          </a:p>
          <a:p>
            <a:pPr marL="0" lvl="0" indent="0" algn="l" rtl="0">
              <a:lnSpc>
                <a:spcPct val="100000"/>
              </a:lnSpc>
              <a:spcBef>
                <a:spcPts val="0"/>
              </a:spcBef>
              <a:spcAft>
                <a:spcPts val="0"/>
              </a:spcAft>
              <a:buSzPts val="1100"/>
              <a:buNone/>
            </a:pPr>
            <a:r>
              <a:rPr lang="en-US"/>
              <a:t>In conclusion, analyzing customer segmentation allows us to identify key opportunities and challenges in our market. By focusing on the top segments and addressing the needs of the bottom segments, we can drive growth and enhance customer satisfaction.</a:t>
            </a:r>
            <a:endParaRPr/>
          </a:p>
        </p:txBody>
      </p:sp>
      <p:sp>
        <p:nvSpPr>
          <p:cNvPr id="632" name="Google Shape;632;g25db8e2bc6e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5db8e2bc6e_1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Nisha:</a:t>
            </a:r>
            <a:endParaRPr/>
          </a:p>
        </p:txBody>
      </p:sp>
      <p:sp>
        <p:nvSpPr>
          <p:cNvPr id="654" name="Google Shape;654;g25db8e2bc6e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f153b47fb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dirty="0">
                <a:latin typeface="Arial"/>
                <a:ea typeface="Arial"/>
                <a:cs typeface="Arial"/>
                <a:sym typeface="Arial"/>
              </a:rPr>
              <a:t>Nisha</a:t>
            </a:r>
            <a:r>
              <a:rPr lang="en-US" sz="1000" b="0" dirty="0">
                <a:latin typeface="Arial"/>
                <a:ea typeface="Arial"/>
                <a:cs typeface="Arial"/>
                <a:sym typeface="Arial"/>
              </a:rPr>
              <a:t>: In assessing coupon effectiveness, two key metrics stand out:</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Firstly, Repeat Coupon Usage: This metric gauges customer loyalty and coupon engagement.  The slide presents data on customers who are repeat coupon users versus those who aren’t. High repeat coupon usage signals effective customer retention. However, we propose refining this metric to align with our coupon optimization goal. Instead of raw customer counts, we suggest calculating repeat coupon usage as a percentage of total transactions. This approach reveals how frequently customers utilize coupons in their transactions and identifies opportunities to reduce coupon use while still attracting customers. Currently, Repeat Coupon Usage is at 0.15%.</a:t>
            </a:r>
          </a:p>
          <a:p>
            <a:pPr marL="0" lvl="0" indent="0" algn="l" rtl="0">
              <a:lnSpc>
                <a:spcPct val="115000"/>
              </a:lnSpc>
              <a:spcBef>
                <a:spcPts val="0"/>
              </a:spcBef>
              <a:spcAft>
                <a:spcPts val="0"/>
              </a:spcAft>
              <a:buClr>
                <a:schemeClr val="dk1"/>
              </a:buClr>
              <a:buSzPts val="1100"/>
              <a:buFont typeface="Arial"/>
              <a:buNone/>
            </a:pPr>
            <a:r>
              <a:rPr lang="en-US" sz="1000" b="0" dirty="0">
                <a:latin typeface="Arial"/>
                <a:ea typeface="Arial"/>
                <a:cs typeface="Arial"/>
                <a:sym typeface="Arial"/>
              </a:rPr>
              <a:t>Secondly, New Customer Acquisition Percentage: This metric measures how well the coupon campaign expands our customer base. The slide displays the percentage of new customers gained through the campaign. With an acquisition rate of 18.99%, the campaign has succeeded in attracting fresh customers.</a:t>
            </a:r>
            <a:endParaRPr b="0" dirty="0"/>
          </a:p>
        </p:txBody>
      </p:sp>
      <p:sp>
        <p:nvSpPr>
          <p:cNvPr id="237" name="Google Shape;237;g25f153b47f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3198134a11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Ben</a:t>
            </a:r>
            <a:endParaRPr sz="1600"/>
          </a:p>
          <a:p>
            <a:pPr marL="0" lvl="0" indent="0" algn="just" rtl="0">
              <a:spcBef>
                <a:spcPts val="0"/>
              </a:spcBef>
              <a:spcAft>
                <a:spcPts val="0"/>
              </a:spcAft>
              <a:buClr>
                <a:schemeClr val="dk1"/>
              </a:buClr>
              <a:buSzPts val="1100"/>
              <a:buFont typeface="Arial"/>
              <a:buNone/>
            </a:pPr>
            <a:r>
              <a:rPr lang="en-US" sz="1600">
                <a:latin typeface="Arial"/>
                <a:ea typeface="Arial"/>
                <a:cs typeface="Arial"/>
                <a:sym typeface="Arial"/>
              </a:rPr>
              <a:t>The empirical analysis indicates that customer loyalty programs exert a substantial impact as sales drivers, notably enhancing the overall sales volume per basket. Additionally, a noteworthy observation emerges from the income distribution, revealing two distinct income levels that exhibit nearly double the usage of loyalty programs compared to the next closest level. Specifically, these levels correspond to individuals earning annual incomes ranging between 35k and 74k, signifying a concentrated adoption of customer loyalty programs within this income bracket.</a:t>
            </a:r>
            <a:endParaRPr sz="1600">
              <a:latin typeface="Arial"/>
              <a:ea typeface="Arial"/>
              <a:cs typeface="Arial"/>
              <a:sym typeface="Arial"/>
            </a:endParaRPr>
          </a:p>
          <a:p>
            <a:pPr marL="0" lvl="0" indent="0" algn="just" rtl="0">
              <a:spcBef>
                <a:spcPts val="0"/>
              </a:spcBef>
              <a:spcAft>
                <a:spcPts val="0"/>
              </a:spcAft>
              <a:buClr>
                <a:schemeClr val="dk1"/>
              </a:buClr>
              <a:buSzPts val="1100"/>
              <a:buFont typeface="Arial"/>
              <a:buNone/>
            </a:pPr>
            <a:endParaRPr sz="1600">
              <a:latin typeface="Arial"/>
              <a:ea typeface="Arial"/>
              <a:cs typeface="Arial"/>
              <a:sym typeface="Arial"/>
            </a:endParaRPr>
          </a:p>
          <a:p>
            <a:pPr marL="0" lvl="0" indent="0" algn="just" rtl="0">
              <a:spcBef>
                <a:spcPts val="0"/>
              </a:spcBef>
              <a:spcAft>
                <a:spcPts val="0"/>
              </a:spcAft>
              <a:buClr>
                <a:schemeClr val="dk1"/>
              </a:buClr>
              <a:buSzPts val="1100"/>
              <a:buFont typeface="Arial"/>
              <a:buNone/>
            </a:pPr>
            <a:r>
              <a:rPr lang="en-US" sz="1600">
                <a:latin typeface="Arial"/>
                <a:ea typeface="Arial"/>
                <a:cs typeface="Arial"/>
                <a:sym typeface="Arial"/>
              </a:rPr>
              <a:t>Given the pronounced influence of customer loyalty programs on sales and the prevalence of adoption among the aforementioned income segments, it is advisable for retailers to consider implementing such programs in their business strategies. By doing so, retailers can effectively leverage the potential of loyalty programs to maximize sales and foster stronger customer engagement within the targeted income bracket. Furthermore, in order to capitalize on this opportunity, retailers should strategically stock and prioritize the categories of goods and services that are in high demand among customers falling within the identified income range. This tailored approach aligns with consumer preferences, thereby optimizing the program's efficacy and further bolstering sales performance.</a:t>
            </a:r>
            <a:endParaRPr b="1"/>
          </a:p>
        </p:txBody>
      </p:sp>
      <p:sp>
        <p:nvSpPr>
          <p:cNvPr id="605" name="Google Shape;605;g23198134a11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e522e99e22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San</a:t>
            </a:r>
            <a:endParaRPr b="1"/>
          </a:p>
          <a:p>
            <a:pPr marL="0" lvl="0" indent="0" algn="l" rtl="0">
              <a:lnSpc>
                <a:spcPct val="100000"/>
              </a:lnSpc>
              <a:spcBef>
                <a:spcPts val="0"/>
              </a:spcBef>
              <a:spcAft>
                <a:spcPts val="0"/>
              </a:spcAft>
              <a:buSzPts val="1400"/>
              <a:buNone/>
            </a:pPr>
            <a:endParaRPr b="1"/>
          </a:p>
        </p:txBody>
      </p:sp>
      <p:sp>
        <p:nvSpPr>
          <p:cNvPr id="569" name="Google Shape;569;g1e522e99e22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e550621fcf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San</a:t>
            </a:r>
            <a:endParaRPr b="1"/>
          </a:p>
          <a:p>
            <a:pPr marL="0" lvl="0" indent="0" algn="l" rtl="0">
              <a:lnSpc>
                <a:spcPct val="100000"/>
              </a:lnSpc>
              <a:spcBef>
                <a:spcPts val="0"/>
              </a:spcBef>
              <a:spcAft>
                <a:spcPts val="0"/>
              </a:spcAft>
              <a:buSzPts val="1400"/>
              <a:buNone/>
            </a:pPr>
            <a:endParaRPr b="1"/>
          </a:p>
        </p:txBody>
      </p:sp>
      <p:sp>
        <p:nvSpPr>
          <p:cNvPr id="580" name="Google Shape;580;g1e550621fcf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e53c039cae_0_3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Daylyn</a:t>
            </a:r>
            <a:endParaRPr b="1" dirty="0"/>
          </a:p>
          <a:p>
            <a:pPr marL="0" lvl="0" indent="0" algn="l" rtl="0">
              <a:spcBef>
                <a:spcPts val="0"/>
              </a:spcBef>
              <a:spcAft>
                <a:spcPts val="0"/>
              </a:spcAft>
              <a:buNone/>
            </a:pPr>
            <a:endParaRPr b="1" dirty="0"/>
          </a:p>
          <a:p>
            <a:pPr marL="457200" lvl="0" indent="-304800" algn="l" rtl="0">
              <a:spcBef>
                <a:spcPts val="0"/>
              </a:spcBef>
              <a:spcAft>
                <a:spcPts val="0"/>
              </a:spcAft>
              <a:buClr>
                <a:srgbClr val="222222"/>
              </a:buClr>
              <a:buSzPts val="1200"/>
              <a:buChar char="●"/>
            </a:pPr>
            <a:r>
              <a:rPr lang="en-US" dirty="0">
                <a:solidFill>
                  <a:srgbClr val="222222"/>
                </a:solidFill>
                <a:highlight>
                  <a:srgbClr val="FFFFFF"/>
                </a:highlight>
                <a:latin typeface="Arial"/>
                <a:ea typeface="Arial"/>
                <a:cs typeface="Arial"/>
                <a:sym typeface="Arial"/>
              </a:rPr>
              <a:t>Gad has spent the last 15 years helping businesses grow, by operating at the intersection of data/analytics, marketing growth, and product management. </a:t>
            </a:r>
            <a:endParaRPr dirty="0">
              <a:solidFill>
                <a:srgbClr val="222222"/>
              </a:solidFill>
              <a:highlight>
                <a:srgbClr val="FFFFFF"/>
              </a:highlight>
              <a:latin typeface="Arial"/>
              <a:ea typeface="Arial"/>
              <a:cs typeface="Arial"/>
              <a:sym typeface="Arial"/>
            </a:endParaRPr>
          </a:p>
          <a:p>
            <a:pPr marL="914400" lvl="0" indent="0" algn="l" rtl="0">
              <a:spcBef>
                <a:spcPts val="0"/>
              </a:spcBef>
              <a:spcAft>
                <a:spcPts val="0"/>
              </a:spcAft>
              <a:buClr>
                <a:schemeClr val="dk1"/>
              </a:buClr>
              <a:buSzPts val="1100"/>
              <a:buFont typeface="Arial"/>
              <a:buNone/>
            </a:pPr>
            <a:endParaRPr dirty="0">
              <a:solidFill>
                <a:srgbClr val="222222"/>
              </a:solidFill>
              <a:highlight>
                <a:srgbClr val="FFFFFF"/>
              </a:highlight>
              <a:latin typeface="Arial"/>
              <a:ea typeface="Arial"/>
              <a:cs typeface="Arial"/>
              <a:sym typeface="Arial"/>
            </a:endParaRPr>
          </a:p>
          <a:p>
            <a:pPr marL="457200" lvl="0" indent="-304800" algn="l" rtl="0">
              <a:spcBef>
                <a:spcPts val="0"/>
              </a:spcBef>
              <a:spcAft>
                <a:spcPts val="0"/>
              </a:spcAft>
              <a:buClr>
                <a:srgbClr val="222222"/>
              </a:buClr>
              <a:buSzPts val="1200"/>
              <a:buChar char="●"/>
            </a:pPr>
            <a:r>
              <a:rPr lang="en-US" dirty="0">
                <a:solidFill>
                  <a:srgbClr val="222222"/>
                </a:solidFill>
                <a:highlight>
                  <a:srgbClr val="FFFFFF"/>
                </a:highlight>
                <a:latin typeface="Arial"/>
                <a:ea typeface="Arial"/>
                <a:cs typeface="Arial"/>
                <a:sym typeface="Arial"/>
              </a:rPr>
              <a:t>Since 2020 he is leading marketing science &amp; analytics at Chewy, one of the fastest-growing e-commerce destinations in the US. Chewy went public in 2019 and grew to become a Fortune 500 in mid-2021. </a:t>
            </a:r>
            <a:endParaRPr dirty="0">
              <a:solidFill>
                <a:srgbClr val="222222"/>
              </a:solidFill>
              <a:highlight>
                <a:srgbClr val="FFFFFF"/>
              </a:highlight>
              <a:latin typeface="Arial"/>
              <a:ea typeface="Arial"/>
              <a:cs typeface="Arial"/>
              <a:sym typeface="Arial"/>
            </a:endParaRPr>
          </a:p>
          <a:p>
            <a:pPr marL="914400" lvl="0" indent="0" algn="l" rtl="0">
              <a:spcBef>
                <a:spcPts val="0"/>
              </a:spcBef>
              <a:spcAft>
                <a:spcPts val="0"/>
              </a:spcAft>
              <a:buClr>
                <a:schemeClr val="dk1"/>
              </a:buClr>
              <a:buSzPts val="1100"/>
              <a:buFont typeface="Arial"/>
              <a:buNone/>
            </a:pPr>
            <a:endParaRPr dirty="0">
              <a:solidFill>
                <a:srgbClr val="222222"/>
              </a:solidFill>
              <a:highlight>
                <a:srgbClr val="FFFFFF"/>
              </a:highlight>
              <a:latin typeface="Arial"/>
              <a:ea typeface="Arial"/>
              <a:cs typeface="Arial"/>
              <a:sym typeface="Arial"/>
            </a:endParaRPr>
          </a:p>
          <a:p>
            <a:pPr marL="457200" lvl="0" indent="-304800" algn="l" rtl="0">
              <a:spcBef>
                <a:spcPts val="0"/>
              </a:spcBef>
              <a:spcAft>
                <a:spcPts val="0"/>
              </a:spcAft>
              <a:buClr>
                <a:srgbClr val="222222"/>
              </a:buClr>
              <a:buSzPts val="1200"/>
              <a:buChar char="●"/>
            </a:pPr>
            <a:r>
              <a:rPr lang="en-US" dirty="0">
                <a:solidFill>
                  <a:srgbClr val="222222"/>
                </a:solidFill>
                <a:highlight>
                  <a:srgbClr val="FFFFFF"/>
                </a:highlight>
                <a:latin typeface="Arial"/>
                <a:ea typeface="Arial"/>
                <a:cs typeface="Arial"/>
                <a:sym typeface="Arial"/>
              </a:rPr>
              <a:t>Before Chewy, Gad was Director of marketing science at Facebook/Meta, managing a team that owns a set of Ads Measurement Products and influenced ~$5B in client ad spends on Facebook and Instagram of top tier Fintech, Ecommerce, and Gaming clients (e.g. </a:t>
            </a:r>
            <a:r>
              <a:rPr lang="en-US" dirty="0" err="1">
                <a:solidFill>
                  <a:srgbClr val="222222"/>
                </a:solidFill>
                <a:highlight>
                  <a:srgbClr val="FFFFFF"/>
                </a:highlight>
                <a:latin typeface="Arial"/>
                <a:ea typeface="Arial"/>
                <a:cs typeface="Arial"/>
                <a:sym typeface="Arial"/>
              </a:rPr>
              <a:t>SoFi</a:t>
            </a:r>
            <a:r>
              <a:rPr lang="en-US" dirty="0">
                <a:solidFill>
                  <a:srgbClr val="222222"/>
                </a:solidFill>
                <a:highlight>
                  <a:srgbClr val="FFFFFF"/>
                </a:highlight>
                <a:latin typeface="Arial"/>
                <a:ea typeface="Arial"/>
                <a:cs typeface="Arial"/>
                <a:sym typeface="Arial"/>
              </a:rPr>
              <a:t>, Robinhood, Peloton, </a:t>
            </a:r>
            <a:r>
              <a:rPr lang="en-US" dirty="0" err="1">
                <a:solidFill>
                  <a:srgbClr val="222222"/>
                </a:solidFill>
                <a:highlight>
                  <a:srgbClr val="FFFFFF"/>
                </a:highlight>
                <a:latin typeface="Arial"/>
                <a:ea typeface="Arial"/>
                <a:cs typeface="Arial"/>
                <a:sym typeface="Arial"/>
              </a:rPr>
              <a:t>StitchFix</a:t>
            </a:r>
            <a:r>
              <a:rPr lang="en-US" dirty="0">
                <a:solidFill>
                  <a:srgbClr val="222222"/>
                </a:solidFill>
                <a:highlight>
                  <a:srgbClr val="FFFFFF"/>
                </a:highlight>
                <a:latin typeface="Arial"/>
                <a:ea typeface="Arial"/>
                <a:cs typeface="Arial"/>
                <a:sym typeface="Arial"/>
              </a:rPr>
              <a:t>, Wish)</a:t>
            </a:r>
            <a:endParaRPr dirty="0">
              <a:solidFill>
                <a:srgbClr val="222222"/>
              </a:solidFill>
              <a:highlight>
                <a:srgbClr val="FFFFFF"/>
              </a:highlight>
              <a:latin typeface="Arial"/>
              <a:ea typeface="Arial"/>
              <a:cs typeface="Arial"/>
              <a:sym typeface="Arial"/>
            </a:endParaRPr>
          </a:p>
          <a:p>
            <a:pPr marL="914400" lvl="0" indent="0" algn="l" rtl="0">
              <a:spcBef>
                <a:spcPts val="0"/>
              </a:spcBef>
              <a:spcAft>
                <a:spcPts val="0"/>
              </a:spcAft>
              <a:buClr>
                <a:schemeClr val="dk1"/>
              </a:buClr>
              <a:buSzPts val="1100"/>
              <a:buFont typeface="Arial"/>
              <a:buNone/>
            </a:pPr>
            <a:r>
              <a:rPr lang="en-US" dirty="0">
                <a:solidFill>
                  <a:srgbClr val="222222"/>
                </a:solidFill>
                <a:highlight>
                  <a:srgbClr val="FFFFFF"/>
                </a:highlight>
                <a:latin typeface="Arial"/>
                <a:ea typeface="Arial"/>
                <a:cs typeface="Arial"/>
                <a:sym typeface="Arial"/>
              </a:rPr>
              <a:t>.</a:t>
            </a:r>
            <a:endParaRPr dirty="0">
              <a:solidFill>
                <a:srgbClr val="222222"/>
              </a:solidFill>
              <a:highlight>
                <a:srgbClr val="FFFFFF"/>
              </a:highlight>
              <a:latin typeface="Arial"/>
              <a:ea typeface="Arial"/>
              <a:cs typeface="Arial"/>
              <a:sym typeface="Arial"/>
            </a:endParaRPr>
          </a:p>
          <a:p>
            <a:pPr marL="457200" lvl="0" indent="-304800" algn="l" rtl="0">
              <a:spcBef>
                <a:spcPts val="0"/>
              </a:spcBef>
              <a:spcAft>
                <a:spcPts val="0"/>
              </a:spcAft>
              <a:buClr>
                <a:srgbClr val="222222"/>
              </a:buClr>
              <a:buSzPts val="1200"/>
              <a:buChar char="●"/>
            </a:pPr>
            <a:r>
              <a:rPr lang="en-US" dirty="0">
                <a:solidFill>
                  <a:srgbClr val="222222"/>
                </a:solidFill>
                <a:highlight>
                  <a:srgbClr val="FFFFFF"/>
                </a:highlight>
                <a:latin typeface="Arial"/>
                <a:ea typeface="Arial"/>
                <a:cs typeface="Arial"/>
                <a:sym typeface="Arial"/>
              </a:rPr>
              <a:t>Prior to Meta, Gad has been mostly in the start-up and scale-up scene, including Google. Before joining the tech world, he's been a consultant at Bain &amp; Company. </a:t>
            </a:r>
            <a:endParaRPr dirty="0">
              <a:solidFill>
                <a:srgbClr val="222222"/>
              </a:solidFill>
              <a:highlight>
                <a:srgbClr val="FFFFFF"/>
              </a:highlight>
              <a:latin typeface="Arial"/>
              <a:ea typeface="Arial"/>
              <a:cs typeface="Arial"/>
              <a:sym typeface="Arial"/>
            </a:endParaRPr>
          </a:p>
          <a:p>
            <a:pPr marL="914400" lvl="0" indent="0" algn="l" rtl="0">
              <a:spcBef>
                <a:spcPts val="0"/>
              </a:spcBef>
              <a:spcAft>
                <a:spcPts val="0"/>
              </a:spcAft>
              <a:buClr>
                <a:schemeClr val="dk1"/>
              </a:buClr>
              <a:buSzPts val="1100"/>
              <a:buFont typeface="Arial"/>
              <a:buNone/>
            </a:pPr>
            <a:endParaRPr dirty="0">
              <a:solidFill>
                <a:srgbClr val="222222"/>
              </a:solidFill>
              <a:highlight>
                <a:srgbClr val="FFFFFF"/>
              </a:highlight>
              <a:latin typeface="Arial"/>
              <a:ea typeface="Arial"/>
              <a:cs typeface="Arial"/>
              <a:sym typeface="Arial"/>
            </a:endParaRPr>
          </a:p>
          <a:p>
            <a:pPr marL="457200" lvl="0" indent="-304800" algn="l" rtl="0">
              <a:spcBef>
                <a:spcPts val="0"/>
              </a:spcBef>
              <a:spcAft>
                <a:spcPts val="0"/>
              </a:spcAft>
              <a:buClr>
                <a:srgbClr val="222222"/>
              </a:buClr>
              <a:buSzPts val="1200"/>
              <a:buChar char="●"/>
            </a:pPr>
            <a:r>
              <a:rPr lang="en-US" dirty="0">
                <a:solidFill>
                  <a:srgbClr val="222222"/>
                </a:solidFill>
                <a:highlight>
                  <a:srgbClr val="FFFFFF"/>
                </a:highlight>
                <a:latin typeface="Arial"/>
                <a:ea typeface="Arial"/>
                <a:cs typeface="Arial"/>
                <a:sym typeface="Arial"/>
              </a:rPr>
              <a:t>Gad holds a Bachelor/Masters degree in Industrial Engineering and an MBA from Cornell.</a:t>
            </a:r>
            <a:endParaRPr b="1" dirty="0"/>
          </a:p>
        </p:txBody>
      </p:sp>
      <p:sp>
        <p:nvSpPr>
          <p:cNvPr id="110" name="Google Shape;110;g1e53c039cae_0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8d7819d2e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San</a:t>
            </a:r>
            <a:endParaRPr b="1"/>
          </a:p>
          <a:p>
            <a:pPr marL="0" lvl="0" indent="0" algn="l" rtl="0">
              <a:lnSpc>
                <a:spcPct val="100000"/>
              </a:lnSpc>
              <a:spcBef>
                <a:spcPts val="0"/>
              </a:spcBef>
              <a:spcAft>
                <a:spcPts val="0"/>
              </a:spcAft>
              <a:buSzPts val="1400"/>
              <a:buNone/>
            </a:pPr>
            <a:endParaRPr b="1"/>
          </a:p>
        </p:txBody>
      </p:sp>
      <p:sp>
        <p:nvSpPr>
          <p:cNvPr id="644" name="Google Shape;644;g28d7819d2e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e550621fcf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sz="1000" b="1" dirty="0">
                <a:latin typeface="Arial"/>
                <a:ea typeface="Arial"/>
                <a:cs typeface="Arial"/>
                <a:sym typeface="Arial"/>
              </a:rPr>
              <a:t>San </a:t>
            </a:r>
            <a:r>
              <a:rPr lang="en-US" sz="1000" dirty="0">
                <a:latin typeface="Arial"/>
                <a:ea typeface="Arial"/>
                <a:cs typeface="Arial"/>
                <a:sym typeface="Arial"/>
              </a:rPr>
              <a:t>The coupons and the infant commodities appear to be highly attractive to customers in all segments, however one remarkable insight is that the Very high and High segments sell fuel, while the Low and Mid segments do not. </a:t>
            </a:r>
            <a:endParaRPr sz="1000" dirty="0">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en-US" sz="1000" dirty="0">
                <a:latin typeface="Arial"/>
                <a:ea typeface="Arial"/>
                <a:cs typeface="Arial"/>
                <a:sym typeface="Arial"/>
              </a:rPr>
              <a:t>That leaves the Low and Mid segments missing out on additional growth and profit opportunities.</a:t>
            </a:r>
            <a:endParaRPr sz="1000" dirty="0">
              <a:latin typeface="Arial"/>
              <a:ea typeface="Arial"/>
              <a:cs typeface="Arial"/>
              <a:sym typeface="Arial"/>
            </a:endParaRPr>
          </a:p>
        </p:txBody>
      </p:sp>
      <p:sp>
        <p:nvSpPr>
          <p:cNvPr id="435" name="Google Shape;435;g1e550621fc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e522e99e22_2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27: Demand Forecasting Drives Operational and Strategic Performance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Demand forecasting plays a crucial role in an organizations sales and operations planning by doing the following things.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Enhances Inventory Management: By predicting future product demand, businesses can better manage their inventory levels, reducing storage costs and mitigating risks of stock-outs or overstocking.</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Informs Production Planning: Accurate demand forecasts allow companies to plan their production schedule effectively, optimizing the product mix to align with consumer demand and market trends.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Guides Strategic Decision-Making: Demand forecasting provides essential data for making strategic decisions about product mix, such as discontinuing underperforming products, promoting popular ones, or introducing new products.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Improves Supply Chain Efficiency: With reliable demand forecasts, businesses can synchronize their supply chain operations with expected demand, enhancing the efficiency and effectiveness of procurement, production, and distribution processes.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Facilitates Financial Planning: Predicting product demand helps businesses forecast sales revenue, plan budgets, and make investment decisions, contributing to overall financial stability.</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Strengthens Customer Satisfaction: By ensuring the right products are available at the right time, demand forecasting supports businesses in meeting customer expectations, enhancing satisfaction and loyalty.</a:t>
            </a:r>
          </a:p>
        </p:txBody>
      </p:sp>
      <p:sp>
        <p:nvSpPr>
          <p:cNvPr id="475" name="Google Shape;475;g1e522e99e22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8d7819d2e1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sz="1000" b="1" dirty="0">
                <a:latin typeface="Arial"/>
                <a:ea typeface="Arial"/>
                <a:cs typeface="Arial"/>
                <a:sym typeface="Arial"/>
              </a:rPr>
              <a:t>Justin: </a:t>
            </a:r>
            <a:r>
              <a:rPr lang="en-US" sz="1000" dirty="0">
                <a:latin typeface="Arial"/>
                <a:ea typeface="Arial"/>
                <a:cs typeface="Arial"/>
                <a:sym typeface="Arial"/>
              </a:rPr>
              <a:t>The models we generated at great at “leveling” demand while considering long term trends but it struggles with capturing spikes which may be cyclical. Though any of these models may provide are definitely a step forward it can be improved with more data not provided to us in the dataset. </a:t>
            </a:r>
            <a:endParaRPr sz="1000" dirty="0">
              <a:latin typeface="Arial"/>
              <a:ea typeface="Arial"/>
              <a:cs typeface="Arial"/>
              <a:sym typeface="Arial"/>
            </a:endParaRPr>
          </a:p>
        </p:txBody>
      </p:sp>
      <p:sp>
        <p:nvSpPr>
          <p:cNvPr id="497" name="Google Shape;497;g28d7819d2e1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eb8b5180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23" name="Google Shape;123;g25eb8b5180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53c039cae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rtl="0">
              <a:spcBef>
                <a:spcPts val="0"/>
              </a:spcBef>
              <a:spcAft>
                <a:spcPts val="800"/>
              </a:spcAft>
            </a:pPr>
            <a:r>
              <a:rPr lang="en-US" sz="1800" b="0" i="0" u="none" strike="noStrike" dirty="0" err="1">
                <a:solidFill>
                  <a:srgbClr val="000000"/>
                </a:solidFill>
                <a:effectLst/>
                <a:latin typeface="Calibri" panose="020F0502020204030204" pitchFamily="34" charset="0"/>
              </a:rPr>
              <a:t>Dunnhumby</a:t>
            </a:r>
            <a:r>
              <a:rPr lang="en-US" sz="1800" b="0" i="0" u="none" strike="noStrike" dirty="0">
                <a:solidFill>
                  <a:srgbClr val="000000"/>
                </a:solidFill>
                <a:effectLst/>
                <a:latin typeface="Calibri" panose="020F0502020204030204" pitchFamily="34" charset="0"/>
              </a:rPr>
              <a:t> is based in London, England, UK and they focus on retail and brand data science.  They apply insights from more than 660 million shoppers across the globe. </a:t>
            </a:r>
            <a:r>
              <a:rPr lang="en-US" sz="1800" b="0" i="0" u="none" strike="noStrike" dirty="0" err="1">
                <a:solidFill>
                  <a:srgbClr val="000000"/>
                </a:solidFill>
                <a:effectLst/>
                <a:latin typeface="Calibri" panose="020F0502020204030204" pitchFamily="34" charset="0"/>
              </a:rPr>
              <a:t>Dunnhumby</a:t>
            </a:r>
            <a:r>
              <a:rPr lang="en-US" sz="1800" b="0" i="0" u="none" strike="noStrike" dirty="0">
                <a:solidFill>
                  <a:srgbClr val="000000"/>
                </a:solidFill>
                <a:effectLst/>
                <a:latin typeface="Calibri" panose="020F0502020204030204" pitchFamily="34" charset="0"/>
              </a:rPr>
              <a:t> helps retailers and brands perfect the science of shopping. </a:t>
            </a:r>
            <a:endParaRPr lang="en-US" sz="28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The business problem:</a:t>
            </a:r>
            <a:endParaRPr lang="en-US" sz="28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A major retail chain has a need to optimize supply chain and improve demand forecasting to maximize revenue. In this scenario you can think of us as consultants making a recommendation to </a:t>
            </a:r>
            <a:r>
              <a:rPr lang="en-US" sz="1800" b="0" i="0" u="none" strike="noStrike" dirty="0" err="1">
                <a:solidFill>
                  <a:srgbClr val="000000"/>
                </a:solidFill>
                <a:effectLst/>
                <a:latin typeface="Calibri" panose="020F0502020204030204" pitchFamily="34" charset="0"/>
              </a:rPr>
              <a:t>Dunhumby</a:t>
            </a:r>
            <a:r>
              <a:rPr lang="en-US" sz="1800" b="0" i="0" u="none" strike="noStrike" dirty="0">
                <a:solidFill>
                  <a:srgbClr val="000000"/>
                </a:solidFill>
                <a:effectLst/>
                <a:latin typeface="Calibri" panose="020F0502020204030204" pitchFamily="34" charset="0"/>
              </a:rPr>
              <a:t> on how to tackle this customer of theirs.</a:t>
            </a:r>
            <a:endParaRPr lang="en-US" sz="2800"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Our objective is through the use of data science, we’ll analyze the dataset to eliminate low-performing products, optimize inventory, improve demand forecasts and propose the best segment as a business model.</a:t>
            </a:r>
            <a:endParaRPr lang="en-US" sz="2800" b="0" dirty="0">
              <a:effectLst/>
            </a:endParaRPr>
          </a:p>
          <a:p>
            <a:br>
              <a:rPr lang="en-US" sz="2800" dirty="0"/>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4" name="Google Shape;134;g1e53c039cae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b602e106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Ben: Welcome to our roadmap to success, where we highlight key strategies that will drive our growth and market leadership. Let's delve into the core elements that form the foundation of our success: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Coupon Optimization: We identify which coupon campaigns have proven successful. By eliminating less effective campaigns, we plan to reduced costs and successfully acquired 19% of new customers through coupon promotions.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Customer Loyalty Program: The customer loyalty program has emerged as a powerful sales driver, particularly popular among customers with annual incomes between 35k and 74k. This also creates opportunity.</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Product Optimization: Utilizing product families and groups, we are streamlining our product portfolio by identifying underperforming products for elimination.</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Store Segments: Our diagnostic store segments model categorizes our stores sales performance segments for 2020-2021. This analysis empowers us with profit maximization and cost-cutting insights, ensuring efficiency across our retail network.</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Demand Forecasting: By leveraging data-driven insights, we identify trends and align strategic objectives, determining which products are in demand, when, and under what conditions.</a:t>
            </a:r>
            <a:endParaRPr lang="en-US" b="0" dirty="0">
              <a:effectLst/>
            </a:endParaRPr>
          </a:p>
          <a:p>
            <a:br>
              <a:rPr lang="en-US" dirty="0"/>
            </a:br>
            <a:endParaRPr b="0" dirty="0"/>
          </a:p>
        </p:txBody>
      </p:sp>
      <p:sp>
        <p:nvSpPr>
          <p:cNvPr id="152" name="Google Shape;152;g25b602e10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eb8b51808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82" name="Google Shape;182;g25eb8b51808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38040010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9: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Dunhumby</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Insights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Dunnhumby</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dataset presents approximately two years of transactional data across 582 stores and 92 thousand products.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included data pertaining to customer household demographics, coupon and product campaign data, product data including manufacturer data, as well as transactional data.</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time period of the data spanned at max a total of 102 weeks.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An in-depth analysis revealed a significant number of stores with incomplete transaction records over the dataset's timeline. In fact, several stores only had one transaction during the entire 102-week period.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ensure a consistent timeline, transaction data was filtered to include only those stores with a record spanning the full dataset period. The selection criteria were stores with a minimum week of data at 1 and a maximum week of data at 102.</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Despite the potential for bias introduced by this filtering approach, it was deemed appropriate for the project's purpose: building a model for product optimization. This is based on the assumption that a consistent timeline across all stores is more important for accurate demand forecasting and subsequent product mix optimization. Then we can test the model on other stores and adjust it as needed to correct for the bias. </a:t>
            </a:r>
          </a:p>
        </p:txBody>
      </p:sp>
      <p:sp>
        <p:nvSpPr>
          <p:cNvPr id="193" name="Google Shape;193;g238040010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25db8e2bc6e_1_48"/>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25db8e2bc6e_1_48"/>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25db8e2bc6e_1_4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25db8e2bc6e_1_8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g25db8e2bc6e_1_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 name="Google Shape;56;g25db8e2bc6e_1_8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g25db8e2bc6e_1_8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g25db8e2bc6e_1_8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g25db8e2bc6e_1_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9039-80A3-2AC7-F231-2B73A15CF2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3DE5F3-549D-50C2-1A39-EFA7CB1B73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B2CFD-BC06-B84B-0486-104B0D2660FF}"/>
              </a:ext>
            </a:extLst>
          </p:cNvPr>
          <p:cNvSpPr>
            <a:spLocks noGrp="1"/>
          </p:cNvSpPr>
          <p:nvPr>
            <p:ph type="dt" sz="half" idx="10"/>
          </p:nvPr>
        </p:nvSpPr>
        <p:spPr/>
        <p:txBody>
          <a:bodyPr/>
          <a:lstStyle/>
          <a:p>
            <a:fld id="{4AB5E149-163A-4279-A0DB-98287A85B304}" type="datetimeFigureOut">
              <a:rPr lang="en-US" smtClean="0"/>
              <a:t>4/2/24</a:t>
            </a:fld>
            <a:endParaRPr lang="en-US"/>
          </a:p>
        </p:txBody>
      </p:sp>
      <p:sp>
        <p:nvSpPr>
          <p:cNvPr id="5" name="Footer Placeholder 4">
            <a:extLst>
              <a:ext uri="{FF2B5EF4-FFF2-40B4-BE49-F238E27FC236}">
                <a16:creationId xmlns:a16="http://schemas.microsoft.com/office/drawing/2014/main" id="{CCF97EFE-0F5E-3B17-A6E7-3479987F4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9C07C8-69A8-2F96-0318-49A171327C4F}"/>
              </a:ext>
            </a:extLst>
          </p:cNvPr>
          <p:cNvSpPr>
            <a:spLocks noGrp="1"/>
          </p:cNvSpPr>
          <p:nvPr>
            <p:ph type="sldNum" sz="quarter" idx="12"/>
          </p:nvPr>
        </p:nvSpPr>
        <p:spPr/>
        <p:txBody>
          <a:bodyPr/>
          <a:lstStyle/>
          <a:p>
            <a:fld id="{D5454DD0-FEC6-4B83-A5B1-193A93A053CA}" type="slidenum">
              <a:rPr lang="en-US" smtClean="0"/>
              <a:t>‹#›</a:t>
            </a:fld>
            <a:endParaRPr lang="en-US"/>
          </a:p>
        </p:txBody>
      </p:sp>
    </p:spTree>
    <p:extLst>
      <p:ext uri="{BB962C8B-B14F-4D97-AF65-F5344CB8AC3E}">
        <p14:creationId xmlns:p14="http://schemas.microsoft.com/office/powerpoint/2010/main" val="2694518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25db8e2bc6e_1_5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25db8e2bc6e_1_5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g25db8e2bc6e_1_5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25db8e2bc6e_1_5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g25db8e2bc6e_1_59"/>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g25db8e2bc6e_1_59"/>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g25db8e2bc6e_1_5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25db8e2bc6e_1_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g25db8e2bc6e_1_6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25db8e2bc6e_1_6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g25db8e2bc6e_1_6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g25db8e2bc6e_1_6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25db8e2bc6e_1_71"/>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g25db8e2bc6e_1_7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25db8e2bc6e_1_7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25db8e2bc6e_1_74"/>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g25db8e2bc6e_1_74"/>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g25db8e2bc6e_1_74"/>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4" name="Google Shape;44;g25db8e2bc6e_1_7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25db8e2bc6e_1_8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7" name="Google Shape;47;g25db8e2bc6e_1_8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25db8e2bc6e_1_83"/>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25db8e2bc6e_1_83"/>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1" name="Google Shape;51;g25db8e2bc6e_1_8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9"/>
        <p:cNvGrpSpPr/>
        <p:nvPr/>
      </p:nvGrpSpPr>
      <p:grpSpPr>
        <a:xfrm>
          <a:off x="0" y="0"/>
          <a:ext cx="0" cy="0"/>
          <a:chOff x="0" y="0"/>
          <a:chExt cx="0" cy="0"/>
        </a:xfrm>
      </p:grpSpPr>
      <p:sp>
        <p:nvSpPr>
          <p:cNvPr id="10" name="Google Shape;10;g25db8e2bc6e_1_4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25db8e2bc6e_1_4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12" name="Google Shape;12;g25db8e2bc6e_1_4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3.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chart" Target="../charts/chart2.xml"/><Relationship Id="rId4" Type="http://schemas.openxmlformats.org/officeDocument/2006/relationships/diagramData" Target="../diagrams/data2.xml"/><Relationship Id="rId9" Type="http://schemas.openxmlformats.org/officeDocument/2006/relationships/chart" Target="../charts/chart1.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png"/><Relationship Id="rId7" Type="http://schemas.openxmlformats.org/officeDocument/2006/relationships/diagramColors" Target="../diagrams/colors5.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1.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9.jpg"/><Relationship Id="rId5" Type="http://schemas.openxmlformats.org/officeDocument/2006/relationships/image" Target="../media/image4.png"/><Relationship Id="rId10"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3.jpe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715700" y="1088000"/>
            <a:ext cx="10482300" cy="121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00000"/>
              </a:buClr>
              <a:buSzPts val="3600"/>
              <a:buFont typeface="Arial"/>
              <a:buNone/>
            </a:pPr>
            <a:r>
              <a:rPr lang="en-US" sz="4100" b="1" dirty="0" err="1">
                <a:solidFill>
                  <a:schemeClr val="tx1"/>
                </a:solidFill>
              </a:rPr>
              <a:t>Dunnhumby</a:t>
            </a:r>
            <a:r>
              <a:rPr lang="en-US" sz="4100" b="1" dirty="0">
                <a:solidFill>
                  <a:schemeClr val="tx1"/>
                </a:solidFill>
              </a:rPr>
              <a:t> Retail Store Analysis</a:t>
            </a:r>
            <a:endParaRPr sz="4100" b="1" dirty="0">
              <a:solidFill>
                <a:schemeClr val="tx1"/>
              </a:solidFill>
              <a:latin typeface="Arial"/>
              <a:ea typeface="Arial"/>
              <a:cs typeface="Arial"/>
              <a:sym typeface="Arial"/>
            </a:endParaRPr>
          </a:p>
          <a:p>
            <a:pPr marL="0" lvl="0" indent="0" algn="l" rtl="0">
              <a:lnSpc>
                <a:spcPct val="90000"/>
              </a:lnSpc>
              <a:spcBef>
                <a:spcPts val="0"/>
              </a:spcBef>
              <a:spcAft>
                <a:spcPts val="0"/>
              </a:spcAft>
              <a:buClr>
                <a:srgbClr val="C00000"/>
              </a:buClr>
              <a:buSzPts val="3600"/>
              <a:buFont typeface="Arial"/>
              <a:buNone/>
            </a:pPr>
            <a:endParaRPr sz="2499" b="1" dirty="0">
              <a:solidFill>
                <a:srgbClr val="C00000"/>
              </a:solidFill>
            </a:endParaRPr>
          </a:p>
          <a:p>
            <a:pPr marL="0" lvl="0" indent="0" algn="l" rtl="0">
              <a:lnSpc>
                <a:spcPct val="90000"/>
              </a:lnSpc>
              <a:spcBef>
                <a:spcPts val="0"/>
              </a:spcBef>
              <a:spcAft>
                <a:spcPts val="0"/>
              </a:spcAft>
              <a:buClr>
                <a:srgbClr val="C00000"/>
              </a:buClr>
              <a:buSzPts val="3600"/>
              <a:buFont typeface="Arial"/>
              <a:buNone/>
            </a:pPr>
            <a:r>
              <a:rPr lang="en-US" sz="2499" b="1" dirty="0">
                <a:solidFill>
                  <a:srgbClr val="C00000"/>
                </a:solidFill>
                <a:latin typeface="Arial"/>
                <a:ea typeface="Arial"/>
                <a:cs typeface="Arial"/>
                <a:sym typeface="Arial"/>
              </a:rPr>
              <a:t>Streamlining Performance throug</a:t>
            </a:r>
            <a:r>
              <a:rPr lang="en-US" sz="2499" b="1" dirty="0">
                <a:solidFill>
                  <a:srgbClr val="C00000"/>
                </a:solidFill>
              </a:rPr>
              <a:t>h </a:t>
            </a:r>
            <a:r>
              <a:rPr lang="en-US" sz="2499" b="1" dirty="0">
                <a:solidFill>
                  <a:srgbClr val="C00000"/>
                </a:solidFill>
                <a:latin typeface="Arial"/>
                <a:ea typeface="Arial"/>
                <a:cs typeface="Arial"/>
                <a:sym typeface="Arial"/>
              </a:rPr>
              <a:t>Strategy Reformation Analysis: A Supply Chain Analytics Perspective</a:t>
            </a:r>
            <a:endParaRPr sz="2499" b="1" dirty="0">
              <a:solidFill>
                <a:srgbClr val="C00000"/>
              </a:solidFill>
              <a:latin typeface="Arial"/>
              <a:ea typeface="Arial"/>
              <a:cs typeface="Arial"/>
              <a:sym typeface="Arial"/>
            </a:endParaRPr>
          </a:p>
        </p:txBody>
      </p:sp>
      <p:sp>
        <p:nvSpPr>
          <p:cNvPr id="65" name="Google Shape;65;p1"/>
          <p:cNvSpPr txBox="1">
            <a:spLocks noGrp="1"/>
          </p:cNvSpPr>
          <p:nvPr>
            <p:ph type="subTitle" idx="1"/>
          </p:nvPr>
        </p:nvSpPr>
        <p:spPr>
          <a:xfrm>
            <a:off x="771740" y="3066088"/>
            <a:ext cx="10370100" cy="10416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rgbClr val="7F7F7F"/>
              </a:buClr>
              <a:buSzPct val="64864"/>
              <a:buNone/>
            </a:pPr>
            <a:r>
              <a:rPr lang="en-US" b="1" dirty="0">
                <a:solidFill>
                  <a:srgbClr val="7F7F7F"/>
                </a:solidFill>
                <a:latin typeface="Arial"/>
                <a:ea typeface="Arial"/>
                <a:cs typeface="Arial"/>
                <a:sym typeface="Arial"/>
              </a:rPr>
              <a:t>Supply Chain Rangers LLC</a:t>
            </a:r>
            <a:endParaRPr dirty="0"/>
          </a:p>
          <a:p>
            <a:pPr marL="0" lvl="0" indent="0" algn="l" rtl="0">
              <a:lnSpc>
                <a:spcPct val="90000"/>
              </a:lnSpc>
              <a:spcBef>
                <a:spcPts val="1000"/>
              </a:spcBef>
              <a:spcAft>
                <a:spcPts val="0"/>
              </a:spcAft>
              <a:buClr>
                <a:srgbClr val="7F7F7F"/>
              </a:buClr>
              <a:buSzPct val="64864"/>
              <a:buNone/>
            </a:pPr>
            <a:r>
              <a:rPr lang="en-US" b="1" i="1" dirty="0">
                <a:solidFill>
                  <a:srgbClr val="7F7F7F"/>
                </a:solidFill>
                <a:latin typeface="Arial"/>
                <a:ea typeface="Arial"/>
                <a:cs typeface="Arial"/>
                <a:sym typeface="Arial"/>
              </a:rPr>
              <a:t>Cornell University SC Johnson College of Business</a:t>
            </a:r>
            <a:endParaRPr dirty="0"/>
          </a:p>
        </p:txBody>
      </p:sp>
      <p:sp>
        <p:nvSpPr>
          <p:cNvPr id="66" name="Google Shape;66;p1"/>
          <p:cNvSpPr txBox="1"/>
          <p:nvPr/>
        </p:nvSpPr>
        <p:spPr>
          <a:xfrm>
            <a:off x="771750" y="4084575"/>
            <a:ext cx="10576200" cy="79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A5A5A5"/>
              </a:buClr>
              <a:buSzPts val="1800"/>
              <a:buFont typeface="Arial"/>
              <a:buNone/>
            </a:pPr>
            <a:r>
              <a:rPr lang="en-US" sz="1800" b="1" i="0" u="none" strike="noStrike" cap="none">
                <a:solidFill>
                  <a:srgbClr val="A5A5A5"/>
                </a:solidFill>
                <a:latin typeface="Arial"/>
                <a:ea typeface="Arial"/>
                <a:cs typeface="Arial"/>
                <a:sym typeface="Arial"/>
              </a:rPr>
              <a:t> </a:t>
            </a:r>
            <a:endParaRPr sz="1800" b="1" i="0" u="none" strike="noStrike" cap="none">
              <a:solidFill>
                <a:srgbClr val="A5A5A5"/>
              </a:solidFill>
              <a:latin typeface="Arial"/>
              <a:ea typeface="Arial"/>
              <a:cs typeface="Arial"/>
              <a:sym typeface="Arial"/>
            </a:endParaRPr>
          </a:p>
          <a:p>
            <a:pPr marL="0" marR="0" lvl="0" indent="0" algn="l" rtl="0">
              <a:lnSpc>
                <a:spcPct val="90000"/>
              </a:lnSpc>
              <a:spcBef>
                <a:spcPts val="0"/>
              </a:spcBef>
              <a:spcAft>
                <a:spcPts val="0"/>
              </a:spcAft>
              <a:buNone/>
            </a:pPr>
            <a:r>
              <a:rPr lang="en-US" sz="1800" b="1" i="0" u="none" strike="noStrike" cap="none">
                <a:solidFill>
                  <a:srgbClr val="A5A5A5"/>
                </a:solidFill>
                <a:latin typeface="Arial"/>
                <a:ea typeface="Arial"/>
                <a:cs typeface="Arial"/>
                <a:sym typeface="Arial"/>
              </a:rPr>
              <a:t>Justin Bowser</a:t>
            </a:r>
            <a:r>
              <a:rPr lang="en-US" sz="1800" b="1">
                <a:solidFill>
                  <a:srgbClr val="A5A5A5"/>
                </a:solidFill>
              </a:rPr>
              <a:t>     </a:t>
            </a:r>
            <a:r>
              <a:rPr lang="en-US" sz="1800" b="1" i="0" u="none" strike="noStrike" cap="none">
                <a:solidFill>
                  <a:srgbClr val="A5A5A5"/>
                </a:solidFill>
                <a:latin typeface="Arial"/>
                <a:ea typeface="Arial"/>
                <a:cs typeface="Arial"/>
                <a:sym typeface="Arial"/>
              </a:rPr>
              <a:t>Daylyn Mosher</a:t>
            </a:r>
            <a:r>
              <a:rPr lang="en-US" sz="1800" b="1">
                <a:solidFill>
                  <a:srgbClr val="A5A5A5"/>
                </a:solidFill>
              </a:rPr>
              <a:t>     </a:t>
            </a:r>
            <a:r>
              <a:rPr lang="en-US" sz="1800" b="1" i="0" u="none" strike="noStrike" cap="none">
                <a:solidFill>
                  <a:srgbClr val="A5A5A5"/>
                </a:solidFill>
                <a:latin typeface="Arial"/>
                <a:ea typeface="Arial"/>
                <a:cs typeface="Arial"/>
                <a:sym typeface="Arial"/>
              </a:rPr>
              <a:t>Hassan Radwan    </a:t>
            </a:r>
            <a:r>
              <a:rPr lang="en-US" sz="1800" b="1">
                <a:solidFill>
                  <a:srgbClr val="A5A5A5"/>
                </a:solidFill>
              </a:rPr>
              <a:t> </a:t>
            </a:r>
            <a:r>
              <a:rPr lang="en-US" sz="1800" b="1" i="0" u="none" strike="noStrike" cap="none">
                <a:solidFill>
                  <a:srgbClr val="A5A5A5"/>
                </a:solidFill>
                <a:latin typeface="Arial"/>
                <a:ea typeface="Arial"/>
                <a:cs typeface="Arial"/>
                <a:sym typeface="Arial"/>
              </a:rPr>
              <a:t>Nisha Ramasubramonian    </a:t>
            </a:r>
            <a:r>
              <a:rPr lang="en-US" sz="1800" b="1">
                <a:solidFill>
                  <a:srgbClr val="A5A5A5"/>
                </a:solidFill>
              </a:rPr>
              <a:t> </a:t>
            </a:r>
            <a:r>
              <a:rPr lang="en-US" sz="1800" b="1" i="0" u="none" strike="noStrike" cap="none">
                <a:solidFill>
                  <a:srgbClr val="A5A5A5"/>
                </a:solidFill>
                <a:latin typeface="Arial"/>
                <a:ea typeface="Arial"/>
                <a:cs typeface="Arial"/>
                <a:sym typeface="Arial"/>
              </a:rPr>
              <a:t>Ben Wixson</a:t>
            </a:r>
            <a:endParaRPr sz="1400" b="0" i="0" u="none" strike="noStrike" cap="none">
              <a:solidFill>
                <a:srgbClr val="000000"/>
              </a:solidFill>
              <a:latin typeface="Arial"/>
              <a:ea typeface="Arial"/>
              <a:cs typeface="Arial"/>
              <a:sym typeface="Arial"/>
            </a:endParaRPr>
          </a:p>
        </p:txBody>
      </p:sp>
      <p:cxnSp>
        <p:nvCxnSpPr>
          <p:cNvPr id="67" name="Google Shape;67;p1"/>
          <p:cNvCxnSpPr/>
          <p:nvPr/>
        </p:nvCxnSpPr>
        <p:spPr>
          <a:xfrm>
            <a:off x="771740" y="2775857"/>
            <a:ext cx="10370220" cy="0"/>
          </a:xfrm>
          <a:prstGeom prst="straightConnector1">
            <a:avLst/>
          </a:prstGeom>
          <a:noFill/>
          <a:ln w="38100" cap="flat" cmpd="sng">
            <a:solidFill>
              <a:schemeClr val="accent3"/>
            </a:solidFill>
            <a:prstDash val="solid"/>
            <a:miter lim="800000"/>
            <a:headEnd type="none" w="sm" len="sm"/>
            <a:tailEnd type="none" w="sm" len="sm"/>
          </a:ln>
        </p:spPr>
      </p:cxnSp>
      <p:sp>
        <p:nvSpPr>
          <p:cNvPr id="68" name="Google Shape;68;p1"/>
          <p:cNvSpPr/>
          <p:nvPr/>
        </p:nvSpPr>
        <p:spPr>
          <a:xfrm>
            <a:off x="0" y="6492875"/>
            <a:ext cx="12192000" cy="365125"/>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69" name="Google Shape;69;p1"/>
          <p:cNvSpPr txBox="1"/>
          <p:nvPr/>
        </p:nvSpPr>
        <p:spPr>
          <a:xfrm>
            <a:off x="7151914" y="6536937"/>
            <a:ext cx="39492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rgbClr val="000000"/>
              </a:solidFill>
              <a:latin typeface="Arial"/>
              <a:ea typeface="Arial"/>
              <a:cs typeface="Arial"/>
              <a:sym typeface="Arial"/>
            </a:endParaRPr>
          </a:p>
        </p:txBody>
      </p:sp>
      <p:pic>
        <p:nvPicPr>
          <p:cNvPr id="70" name="Google Shape;70;p1"/>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71" name="Google Shape;71;p1"/>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lt1"/>
                </a:solidFill>
              </a:rPr>
              <a:t>01</a:t>
            </a:r>
            <a:endParaRPr sz="1100">
              <a:solidFill>
                <a:schemeClr val="lt1"/>
              </a:solidFill>
            </a:endParaRPr>
          </a:p>
        </p:txBody>
      </p:sp>
      <p:cxnSp>
        <p:nvCxnSpPr>
          <p:cNvPr id="72" name="Google Shape;72;p1"/>
          <p:cNvCxnSpPr/>
          <p:nvPr/>
        </p:nvCxnSpPr>
        <p:spPr>
          <a:xfrm>
            <a:off x="910940" y="4232682"/>
            <a:ext cx="10370100" cy="0"/>
          </a:xfrm>
          <a:prstGeom prst="straightConnector1">
            <a:avLst/>
          </a:prstGeom>
          <a:noFill/>
          <a:ln w="9525" cap="flat" cmpd="sng">
            <a:solidFill>
              <a:schemeClr val="accent3"/>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25eb8b51808_0_20"/>
          <p:cNvSpPr/>
          <p:nvPr/>
        </p:nvSpPr>
        <p:spPr>
          <a:xfrm>
            <a:off x="813347" y="3195700"/>
            <a:ext cx="9093900" cy="525300"/>
          </a:xfrm>
          <a:prstGeom prst="roundRect">
            <a:avLst>
              <a:gd name="adj" fmla="val 16667"/>
            </a:avLst>
          </a:prstGeom>
          <a:gradFill>
            <a:gsLst>
              <a:gs pos="0">
                <a:srgbClr val="EAD1DC"/>
              </a:gs>
              <a:gs pos="100000">
                <a:schemeClr val="accent2">
                  <a:lumMod val="60000"/>
                  <a:lumOff val="40000"/>
                </a:schemeClr>
              </a:gs>
            </a:gsLst>
            <a:lin ang="0" scaled="0"/>
          </a:gra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25eb8b51808_0_2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218" name="Google Shape;218;g25eb8b51808_0_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500" b="1" dirty="0"/>
              <a:t>Up Next</a:t>
            </a:r>
            <a:endParaRPr sz="3500" b="1" dirty="0"/>
          </a:p>
        </p:txBody>
      </p:sp>
      <p:sp>
        <p:nvSpPr>
          <p:cNvPr id="222" name="Google Shape;222;g25eb8b51808_0_20"/>
          <p:cNvSpPr txBox="1">
            <a:spLocks noGrp="1"/>
          </p:cNvSpPr>
          <p:nvPr>
            <p:ph type="body" idx="1"/>
          </p:nvPr>
        </p:nvSpPr>
        <p:spPr>
          <a:xfrm>
            <a:off x="722400" y="1588300"/>
            <a:ext cx="10515600" cy="4767000"/>
          </a:xfrm>
          <a:prstGeom prst="rect">
            <a:avLst/>
          </a:prstGeom>
          <a:noFill/>
          <a:ln>
            <a:noFill/>
          </a:ln>
        </p:spPr>
        <p:txBody>
          <a:bodyPr spcFirstLastPara="1" wrap="square" lIns="91425" tIns="45700" rIns="91425" bIns="45700" anchor="t" anchorCtr="0">
            <a:normAutofit/>
          </a:bodyPr>
          <a:lstStyle/>
          <a:p>
            <a:pPr marL="457200" lvl="0" indent="-419100" algn="l" rtl="0">
              <a:lnSpc>
                <a:spcPct val="115000"/>
              </a:lnSpc>
              <a:spcBef>
                <a:spcPts val="0"/>
              </a:spcBef>
              <a:spcAft>
                <a:spcPts val="0"/>
              </a:spcAft>
              <a:buSzPts val="3000"/>
              <a:buFont typeface="Arial"/>
              <a:buChar char="•"/>
            </a:pPr>
            <a:r>
              <a:rPr lang="en-US" sz="3000" dirty="0"/>
              <a:t>Meet the Team</a:t>
            </a:r>
            <a:endParaRPr sz="3000" dirty="0"/>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rPr>
              <a:t>Executive Summary</a:t>
            </a:r>
            <a:endParaRPr sz="3000" dirty="0">
              <a:latin typeface="Arial"/>
              <a:ea typeface="Arial"/>
              <a:cs typeface="Arial"/>
              <a:sym typeface="Arial"/>
            </a:endParaRPr>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rPr>
              <a:t>Dat</a:t>
            </a:r>
            <a:r>
              <a:rPr lang="en-US" sz="3000" dirty="0"/>
              <a:t>a</a:t>
            </a:r>
            <a:r>
              <a:rPr lang="en-US" sz="3000" dirty="0">
                <a:latin typeface="Arial"/>
                <a:ea typeface="Arial"/>
                <a:cs typeface="Arial"/>
                <a:sym typeface="Arial"/>
              </a:rPr>
              <a:t> Overview</a:t>
            </a:r>
          </a:p>
          <a:p>
            <a:pPr marL="457200" lvl="0" indent="-419100" algn="l" rtl="0">
              <a:lnSpc>
                <a:spcPct val="115000"/>
              </a:lnSpc>
              <a:spcBef>
                <a:spcPts val="0"/>
              </a:spcBef>
              <a:spcAft>
                <a:spcPts val="0"/>
              </a:spcAft>
              <a:buSzPts val="3000"/>
              <a:buFont typeface="Arial"/>
              <a:buChar char="•"/>
            </a:pPr>
            <a:r>
              <a:rPr lang="en-US" sz="3000" dirty="0"/>
              <a:t>Supply Chain Optimization</a:t>
            </a:r>
            <a:endParaRPr sz="3000" dirty="0"/>
          </a:p>
          <a:p>
            <a:pPr lvl="1" indent="-419100">
              <a:lnSpc>
                <a:spcPct val="115000"/>
              </a:lnSpc>
              <a:spcBef>
                <a:spcPts val="0"/>
              </a:spcBef>
              <a:buSzPts val="3000"/>
            </a:pP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Coupon Optimization &amp; </a:t>
            </a: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Customer Loyalty Program</a:t>
            </a:r>
            <a:endParaRPr sz="2500" dirty="0">
              <a:latin typeface="Arial"/>
              <a:ea typeface="Arial"/>
              <a:cs typeface="Arial"/>
              <a:sym typeface="Arial"/>
            </a:endParaRPr>
          </a:p>
          <a:p>
            <a:pPr lvl="1" indent="-419100">
              <a:lnSpc>
                <a:spcPct val="115000"/>
              </a:lnSpc>
              <a:spcBef>
                <a:spcPts val="0"/>
              </a:spcBef>
              <a:buSzPts val="3000"/>
            </a:pP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rPr>
              <a:t>Store Optimization Model</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rPr>
              <a:t> &amp; </a:t>
            </a: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rPr>
              <a:t>Store Segment</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0"/>
                  </a:ext>
                </a:extLst>
              </a:rPr>
              <a:t>ation</a:t>
            </a:r>
            <a:endParaRPr sz="2500" dirty="0">
              <a:latin typeface="Arial"/>
              <a:ea typeface="Arial"/>
              <a:cs typeface="Arial"/>
              <a:sym typeface="Arial"/>
            </a:endParaRPr>
          </a:p>
          <a:p>
            <a:pPr lvl="1" indent="-419100">
              <a:lnSpc>
                <a:spcPct val="115000"/>
              </a:lnSpc>
              <a:spcBef>
                <a:spcPts val="0"/>
              </a:spcBef>
              <a:buSzPts val="3000"/>
            </a:pPr>
            <a:r>
              <a:rPr lang="en-US" sz="2500" dirty="0">
                <a:latin typeface="Arial"/>
                <a:ea typeface="Arial"/>
                <a:cs typeface="Arial"/>
                <a:sym typeface="Arial"/>
              </a:rPr>
              <a:t>Demand Forecasting</a:t>
            </a:r>
            <a:endParaRPr sz="2500" dirty="0">
              <a:latin typeface="Arial"/>
              <a:ea typeface="Arial"/>
              <a:cs typeface="Arial"/>
              <a:sym typeface="Arial"/>
            </a:endParaRPr>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rPr>
              <a:t>Closing Statement and Recommendation </a:t>
            </a:r>
            <a:endParaRPr sz="3000" dirty="0">
              <a:latin typeface="Arial"/>
              <a:ea typeface="Arial"/>
              <a:cs typeface="Arial"/>
              <a:sym typeface="Arial"/>
            </a:endParaRPr>
          </a:p>
        </p:txBody>
      </p:sp>
      <p:sp>
        <p:nvSpPr>
          <p:cNvPr id="219" name="Google Shape;219;g25eb8b51808_0_2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20" name="Google Shape;220;g25eb8b51808_0_2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221" name="Google Shape;221;g25eb8b51808_0_2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6"/>
        <p:cNvGrpSpPr/>
        <p:nvPr/>
      </p:nvGrpSpPr>
      <p:grpSpPr>
        <a:xfrm>
          <a:off x="0" y="0"/>
          <a:ext cx="0" cy="0"/>
          <a:chOff x="0" y="0"/>
          <a:chExt cx="0" cy="0"/>
        </a:xfrm>
      </p:grpSpPr>
      <p:sp>
        <p:nvSpPr>
          <p:cNvPr id="227" name="Google Shape;227;g25f153b47fb_0_4"/>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g25f153b47fb_0_4"/>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30" name="Google Shape;230;g25f153b47fb_0_4"/>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231" name="Google Shape;231;g25f153b47fb_0_4"/>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11</a:t>
            </a:r>
            <a:endParaRPr sz="1100" dirty="0">
              <a:solidFill>
                <a:schemeClr val="lt1"/>
              </a:solidFill>
            </a:endParaRPr>
          </a:p>
        </p:txBody>
      </p:sp>
      <p:pic>
        <p:nvPicPr>
          <p:cNvPr id="233" name="Google Shape;233;g25f153b47fb_0_4"/>
          <p:cNvPicPr preferRelativeResize="0"/>
          <p:nvPr/>
        </p:nvPicPr>
        <p:blipFill>
          <a:blip r:embed="rId4">
            <a:alphaModFix/>
          </a:blip>
          <a:stretch>
            <a:fillRect/>
          </a:stretch>
        </p:blipFill>
        <p:spPr>
          <a:xfrm>
            <a:off x="948950" y="1824025"/>
            <a:ext cx="5892725" cy="4036400"/>
          </a:xfrm>
          <a:prstGeom prst="roundRect">
            <a:avLst>
              <a:gd name="adj" fmla="val 8594"/>
            </a:avLst>
          </a:prstGeom>
          <a:solidFill>
            <a:srgbClr val="FFFFFF">
              <a:shade val="85000"/>
            </a:srgbClr>
          </a:solidFill>
          <a:ln>
            <a:noFill/>
          </a:ln>
          <a:effectLst/>
        </p:spPr>
      </p:pic>
      <p:sp>
        <p:nvSpPr>
          <p:cNvPr id="2" name="Google Shape;137;g1e53c039cae_0_149">
            <a:extLst>
              <a:ext uri="{FF2B5EF4-FFF2-40B4-BE49-F238E27FC236}">
                <a16:creationId xmlns:a16="http://schemas.microsoft.com/office/drawing/2014/main" id="{EE5DAB45-65A3-B3F8-A1C0-C63B898B0C2F}"/>
              </a:ext>
            </a:extLst>
          </p:cNvPr>
          <p:cNvSpPr txBox="1">
            <a:spLocks/>
          </p:cNvSpPr>
          <p:nvPr/>
        </p:nvSpPr>
        <p:spPr>
          <a:xfrm>
            <a:off x="838200" y="63451"/>
            <a:ext cx="111423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a:buSzPts val="4000"/>
            </a:pPr>
            <a:r>
              <a:rPr lang="en-US" sz="3000" b="1" dirty="0">
                <a:highlight>
                  <a:schemeClr val="lt1"/>
                </a:highlight>
              </a:rPr>
              <a:t>Analyzing Redemption Times Helps Grasps Customer Behavior</a:t>
            </a:r>
          </a:p>
        </p:txBody>
      </p:sp>
      <p:cxnSp>
        <p:nvCxnSpPr>
          <p:cNvPr id="3" name="Google Shape;149;g1e53c039cae_0_149">
            <a:extLst>
              <a:ext uri="{FF2B5EF4-FFF2-40B4-BE49-F238E27FC236}">
                <a16:creationId xmlns:a16="http://schemas.microsoft.com/office/drawing/2014/main" id="{65A43D54-FD88-8FAD-B113-1346D29C35BC}"/>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CAC9C71D-7F91-967E-5AAD-80958276E32B}"/>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Coupon Optimization</a:t>
            </a:r>
            <a:endParaRPr lang="en-US" sz="1600" b="1" dirty="0"/>
          </a:p>
        </p:txBody>
      </p:sp>
      <p:graphicFrame>
        <p:nvGraphicFramePr>
          <p:cNvPr id="7" name="Content Placeholder 2">
            <a:extLst>
              <a:ext uri="{FF2B5EF4-FFF2-40B4-BE49-F238E27FC236}">
                <a16:creationId xmlns:a16="http://schemas.microsoft.com/office/drawing/2014/main" id="{5F707DF3-A3A1-3950-909F-BFBCCC8A02EE}"/>
              </a:ext>
            </a:extLst>
          </p:cNvPr>
          <p:cNvGraphicFramePr>
            <a:graphicFrameLocks/>
          </p:cNvGraphicFramePr>
          <p:nvPr>
            <p:extLst>
              <p:ext uri="{D42A27DB-BD31-4B8C-83A1-F6EECF244321}">
                <p14:modId xmlns:p14="http://schemas.microsoft.com/office/powerpoint/2010/main" val="3975761425"/>
              </p:ext>
            </p:extLst>
          </p:nvPr>
        </p:nvGraphicFramePr>
        <p:xfrm>
          <a:off x="7183472" y="1723305"/>
          <a:ext cx="4598728" cy="42710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2"/>
        <p:cNvGrpSpPr/>
        <p:nvPr/>
      </p:nvGrpSpPr>
      <p:grpSpPr>
        <a:xfrm>
          <a:off x="0" y="0"/>
          <a:ext cx="0" cy="0"/>
          <a:chOff x="0" y="0"/>
          <a:chExt cx="0" cy="0"/>
        </a:xfrm>
      </p:grpSpPr>
      <p:sp>
        <p:nvSpPr>
          <p:cNvPr id="253" name="Google Shape;253;g25f153b47fb_0_24"/>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g25f153b47fb_0_24"/>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56" name="Google Shape;256;g25f153b47fb_0_24"/>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257" name="Google Shape;257;g25f153b47fb_0_24"/>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13</a:t>
            </a:r>
            <a:endParaRPr sz="1100" dirty="0">
              <a:solidFill>
                <a:schemeClr val="lt1"/>
              </a:solidFill>
            </a:endParaRPr>
          </a:p>
        </p:txBody>
      </p:sp>
      <p:sp>
        <p:nvSpPr>
          <p:cNvPr id="4" name="Google Shape;137;g1e53c039cae_0_149">
            <a:extLst>
              <a:ext uri="{FF2B5EF4-FFF2-40B4-BE49-F238E27FC236}">
                <a16:creationId xmlns:a16="http://schemas.microsoft.com/office/drawing/2014/main" id="{B08E2582-3F33-E2BD-0D42-24690D6AB371}"/>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Maximizing Discount Marketing to Increase Customer Acquisition</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7E138294-8CE0-9166-E3DE-9CEE54D1EB58}"/>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77F52AEE-9881-E57E-27E8-DB560D361BFA}"/>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Coupon Optimization</a:t>
            </a:r>
            <a:endParaRPr lang="en-US" sz="1600" b="1" dirty="0"/>
          </a:p>
        </p:txBody>
      </p:sp>
      <p:graphicFrame>
        <p:nvGraphicFramePr>
          <p:cNvPr id="10" name="TextBox 6">
            <a:extLst>
              <a:ext uri="{FF2B5EF4-FFF2-40B4-BE49-F238E27FC236}">
                <a16:creationId xmlns:a16="http://schemas.microsoft.com/office/drawing/2014/main" id="{5CD2A892-1876-86FE-EB5A-7D3FA026C50C}"/>
              </a:ext>
            </a:extLst>
          </p:cNvPr>
          <p:cNvGraphicFramePr/>
          <p:nvPr>
            <p:extLst>
              <p:ext uri="{D42A27DB-BD31-4B8C-83A1-F6EECF244321}">
                <p14:modId xmlns:p14="http://schemas.microsoft.com/office/powerpoint/2010/main" val="1899537984"/>
              </p:ext>
            </p:extLst>
          </p:nvPr>
        </p:nvGraphicFramePr>
        <p:xfrm>
          <a:off x="9406714" y="2485802"/>
          <a:ext cx="3960943" cy="26667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Chart 12">
            <a:extLst>
              <a:ext uri="{FF2B5EF4-FFF2-40B4-BE49-F238E27FC236}">
                <a16:creationId xmlns:a16="http://schemas.microsoft.com/office/drawing/2014/main" id="{0CF63BDC-1AB2-57C9-8AE5-451BEEBA61E3}"/>
              </a:ext>
            </a:extLst>
          </p:cNvPr>
          <p:cNvGraphicFramePr/>
          <p:nvPr>
            <p:extLst>
              <p:ext uri="{D42A27DB-BD31-4B8C-83A1-F6EECF244321}">
                <p14:modId xmlns:p14="http://schemas.microsoft.com/office/powerpoint/2010/main" val="4225963789"/>
              </p:ext>
            </p:extLst>
          </p:nvPr>
        </p:nvGraphicFramePr>
        <p:xfrm>
          <a:off x="-624840" y="1716066"/>
          <a:ext cx="6309360" cy="420624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39DB0B31-EF95-9DE5-8AF9-47C03C0D78E7}"/>
              </a:ext>
            </a:extLst>
          </p:cNvPr>
          <p:cNvGraphicFramePr/>
          <p:nvPr>
            <p:extLst>
              <p:ext uri="{D42A27DB-BD31-4B8C-83A1-F6EECF244321}">
                <p14:modId xmlns:p14="http://schemas.microsoft.com/office/powerpoint/2010/main" val="3563417980"/>
              </p:ext>
            </p:extLst>
          </p:nvPr>
        </p:nvGraphicFramePr>
        <p:xfrm>
          <a:off x="3352802" y="1746546"/>
          <a:ext cx="6309360" cy="4206240"/>
        </p:xfrm>
        <a:graphic>
          <a:graphicData uri="http://schemas.openxmlformats.org/drawingml/2006/chart">
            <c:chart xmlns:c="http://schemas.openxmlformats.org/drawingml/2006/chart" xmlns:r="http://schemas.openxmlformats.org/officeDocument/2006/relationships" r:id="rId10"/>
          </a:graphicData>
        </a:graphic>
      </p:graphicFrame>
      <p:cxnSp>
        <p:nvCxnSpPr>
          <p:cNvPr id="17" name="Straight Arrow Connector 16">
            <a:extLst>
              <a:ext uri="{FF2B5EF4-FFF2-40B4-BE49-F238E27FC236}">
                <a16:creationId xmlns:a16="http://schemas.microsoft.com/office/drawing/2014/main" id="{D35CF5D4-69A1-8D6B-5FA7-E992FA070A3B}"/>
              </a:ext>
            </a:extLst>
          </p:cNvPr>
          <p:cNvCxnSpPr/>
          <p:nvPr/>
        </p:nvCxnSpPr>
        <p:spPr>
          <a:xfrm flipH="1">
            <a:off x="6781800" y="2485802"/>
            <a:ext cx="792480" cy="274320"/>
          </a:xfrm>
          <a:prstGeom prst="straightConnector1">
            <a:avLst/>
          </a:prstGeom>
          <a:ln w="57150">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5f153b47fb_0_7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g25f153b47fb_0_7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68" name="Google Shape;268;g25f153b47fb_0_7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270" name="Google Shape;270;g25f153b47fb_0_7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14</a:t>
            </a:r>
            <a:endParaRPr sz="1100" dirty="0">
              <a:solidFill>
                <a:schemeClr val="lt1"/>
              </a:solidFill>
            </a:endParaRPr>
          </a:p>
        </p:txBody>
      </p:sp>
      <p:sp>
        <p:nvSpPr>
          <p:cNvPr id="4" name="Google Shape;137;g1e53c039cae_0_149">
            <a:extLst>
              <a:ext uri="{FF2B5EF4-FFF2-40B4-BE49-F238E27FC236}">
                <a16:creationId xmlns:a16="http://schemas.microsoft.com/office/drawing/2014/main" id="{E3D772E4-A04A-14E5-3C45-32BF82FB648F}"/>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Coupon Optimization Recommendations</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8B953818-4886-8ED1-8C7D-89CC1359EB4D}"/>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56141F9A-BEFD-1A54-5B6E-3D95A98DBB15}"/>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Coupon Optimization</a:t>
            </a:r>
            <a:endParaRPr lang="en-US" sz="1600" b="1" dirty="0"/>
          </a:p>
        </p:txBody>
      </p:sp>
      <p:graphicFrame>
        <p:nvGraphicFramePr>
          <p:cNvPr id="8" name="Content Placeholder 2">
            <a:extLst>
              <a:ext uri="{FF2B5EF4-FFF2-40B4-BE49-F238E27FC236}">
                <a16:creationId xmlns:a16="http://schemas.microsoft.com/office/drawing/2014/main" id="{E2C5E938-410F-4F26-62D1-304FB9E5382C}"/>
              </a:ext>
            </a:extLst>
          </p:cNvPr>
          <p:cNvGraphicFramePr>
            <a:graphicFrameLocks/>
          </p:cNvGraphicFramePr>
          <p:nvPr>
            <p:extLst>
              <p:ext uri="{D42A27DB-BD31-4B8C-83A1-F6EECF244321}">
                <p14:modId xmlns:p14="http://schemas.microsoft.com/office/powerpoint/2010/main" val="3245116977"/>
              </p:ext>
            </p:extLst>
          </p:nvPr>
        </p:nvGraphicFramePr>
        <p:xfrm>
          <a:off x="838199" y="1825625"/>
          <a:ext cx="10636045"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3198134a11_0_34"/>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g23198134a11_0_34"/>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78" name="Google Shape;278;g23198134a11_0_34"/>
          <p:cNvPicPr preferRelativeResize="0"/>
          <p:nvPr/>
        </p:nvPicPr>
        <p:blipFill rotWithShape="1">
          <a:blip r:embed="rId3">
            <a:alphaModFix/>
          </a:blip>
          <a:srcRect/>
          <a:stretch/>
        </p:blipFill>
        <p:spPr>
          <a:xfrm>
            <a:off x="0" y="5770450"/>
            <a:ext cx="722401" cy="722427"/>
          </a:xfrm>
          <a:prstGeom prst="rect">
            <a:avLst/>
          </a:prstGeom>
          <a:noFill/>
          <a:ln>
            <a:noFill/>
          </a:ln>
        </p:spPr>
      </p:pic>
      <p:pic>
        <p:nvPicPr>
          <p:cNvPr id="280" name="Google Shape;280;g23198134a11_0_34"/>
          <p:cNvPicPr preferRelativeResize="0"/>
          <p:nvPr/>
        </p:nvPicPr>
        <p:blipFill rotWithShape="1">
          <a:blip r:embed="rId4">
            <a:alphaModFix/>
          </a:blip>
          <a:srcRect b="16957"/>
          <a:stretch/>
        </p:blipFill>
        <p:spPr>
          <a:xfrm>
            <a:off x="3061728" y="1898826"/>
            <a:ext cx="6022750" cy="3918483"/>
          </a:xfrm>
          <a:prstGeom prst="rect">
            <a:avLst/>
          </a:prstGeom>
          <a:noFill/>
          <a:ln>
            <a:noFill/>
          </a:ln>
        </p:spPr>
      </p:pic>
      <p:sp>
        <p:nvSpPr>
          <p:cNvPr id="282" name="Google Shape;282;g23198134a11_0_34"/>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15</a:t>
            </a:r>
            <a:endParaRPr sz="1100" dirty="0">
              <a:solidFill>
                <a:schemeClr val="lt1"/>
              </a:solidFill>
            </a:endParaRPr>
          </a:p>
        </p:txBody>
      </p:sp>
      <p:sp>
        <p:nvSpPr>
          <p:cNvPr id="2" name="Google Shape;137;g1e53c039cae_0_149">
            <a:extLst>
              <a:ext uri="{FF2B5EF4-FFF2-40B4-BE49-F238E27FC236}">
                <a16:creationId xmlns:a16="http://schemas.microsoft.com/office/drawing/2014/main" id="{6BD46F77-EACE-2972-EF76-4E0DF56C0768}"/>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35-74K Income Bracket Drives Customer Loyalty Sales</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6BE75086-02E9-36CD-F8C7-B9EFE9E7AA1D}"/>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44612F5F-88A5-1052-9557-0EACE0DF388A}"/>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Customer Loyalty Program</a:t>
            </a:r>
            <a:endParaRPr lang="en-US" sz="1600" b="1" dirty="0"/>
          </a:p>
        </p:txBody>
      </p:sp>
      <p:grpSp>
        <p:nvGrpSpPr>
          <p:cNvPr id="11" name="Group 10">
            <a:extLst>
              <a:ext uri="{FF2B5EF4-FFF2-40B4-BE49-F238E27FC236}">
                <a16:creationId xmlns:a16="http://schemas.microsoft.com/office/drawing/2014/main" id="{FDDD0621-569E-4BD1-3E62-749FED3D79EB}"/>
              </a:ext>
            </a:extLst>
          </p:cNvPr>
          <p:cNvGrpSpPr/>
          <p:nvPr/>
        </p:nvGrpSpPr>
        <p:grpSpPr>
          <a:xfrm>
            <a:off x="8137099" y="3004038"/>
            <a:ext cx="2748583" cy="2242182"/>
            <a:chOff x="8137099" y="3004038"/>
            <a:chExt cx="2748583" cy="2242182"/>
          </a:xfrm>
        </p:grpSpPr>
        <p:pic>
          <p:nvPicPr>
            <p:cNvPr id="12" name="Picture 11">
              <a:extLst>
                <a:ext uri="{FF2B5EF4-FFF2-40B4-BE49-F238E27FC236}">
                  <a16:creationId xmlns:a16="http://schemas.microsoft.com/office/drawing/2014/main" id="{0C68159B-3F94-0CBF-1163-4C2E9755E65D}"/>
                </a:ext>
              </a:extLst>
            </p:cNvPr>
            <p:cNvPicPr>
              <a:picLocks noChangeAspect="1"/>
            </p:cNvPicPr>
            <p:nvPr/>
          </p:nvPicPr>
          <p:blipFill rotWithShape="1">
            <a:blip r:embed="rId5"/>
            <a:srcRect t="82010" r="22952"/>
            <a:stretch/>
          </p:blipFill>
          <p:spPr>
            <a:xfrm>
              <a:off x="8142427" y="4747105"/>
              <a:ext cx="2743255" cy="499115"/>
            </a:xfrm>
            <a:prstGeom prst="rect">
              <a:avLst/>
            </a:prstGeom>
          </p:spPr>
        </p:pic>
        <p:pic>
          <p:nvPicPr>
            <p:cNvPr id="5" name="Picture 4">
              <a:extLst>
                <a:ext uri="{FF2B5EF4-FFF2-40B4-BE49-F238E27FC236}">
                  <a16:creationId xmlns:a16="http://schemas.microsoft.com/office/drawing/2014/main" id="{268D7794-6E8C-4EAF-1CBE-94E74523C069}"/>
                </a:ext>
              </a:extLst>
            </p:cNvPr>
            <p:cNvPicPr>
              <a:picLocks noChangeAspect="1"/>
            </p:cNvPicPr>
            <p:nvPr/>
          </p:nvPicPr>
          <p:blipFill rotWithShape="1">
            <a:blip r:embed="rId5"/>
            <a:srcRect r="22952" b="82010"/>
            <a:stretch/>
          </p:blipFill>
          <p:spPr>
            <a:xfrm>
              <a:off x="8137100" y="3004038"/>
              <a:ext cx="2743255" cy="499113"/>
            </a:xfrm>
            <a:prstGeom prst="rect">
              <a:avLst/>
            </a:prstGeom>
          </p:spPr>
        </p:pic>
        <p:pic>
          <p:nvPicPr>
            <p:cNvPr id="6" name="Picture 5">
              <a:extLst>
                <a:ext uri="{FF2B5EF4-FFF2-40B4-BE49-F238E27FC236}">
                  <a16:creationId xmlns:a16="http://schemas.microsoft.com/office/drawing/2014/main" id="{D10BBF30-67EF-9DD9-D37F-84B1864C7B89}"/>
                </a:ext>
              </a:extLst>
            </p:cNvPr>
            <p:cNvPicPr>
              <a:picLocks noChangeAspect="1"/>
            </p:cNvPicPr>
            <p:nvPr/>
          </p:nvPicPr>
          <p:blipFill rotWithShape="1">
            <a:blip r:embed="rId5"/>
            <a:srcRect t="14978" r="22952" b="70522"/>
            <a:stretch/>
          </p:blipFill>
          <p:spPr>
            <a:xfrm>
              <a:off x="8137099" y="4047866"/>
              <a:ext cx="2743255" cy="402307"/>
            </a:xfrm>
            <a:prstGeom prst="rect">
              <a:avLst/>
            </a:prstGeom>
          </p:spPr>
        </p:pic>
        <p:pic>
          <p:nvPicPr>
            <p:cNvPr id="7" name="Picture 6">
              <a:extLst>
                <a:ext uri="{FF2B5EF4-FFF2-40B4-BE49-F238E27FC236}">
                  <a16:creationId xmlns:a16="http://schemas.microsoft.com/office/drawing/2014/main" id="{84CE2B07-0373-59AC-B490-ADE9B7CDD650}"/>
                </a:ext>
              </a:extLst>
            </p:cNvPr>
            <p:cNvPicPr>
              <a:picLocks noChangeAspect="1"/>
            </p:cNvPicPr>
            <p:nvPr/>
          </p:nvPicPr>
          <p:blipFill rotWithShape="1">
            <a:blip r:embed="rId5"/>
            <a:srcRect t="36629" r="22952" b="50731"/>
            <a:stretch/>
          </p:blipFill>
          <p:spPr>
            <a:xfrm>
              <a:off x="8137100" y="3449419"/>
              <a:ext cx="2743255" cy="350664"/>
            </a:xfrm>
            <a:prstGeom prst="rect">
              <a:avLst/>
            </a:prstGeom>
          </p:spPr>
        </p:pic>
        <p:pic>
          <p:nvPicPr>
            <p:cNvPr id="8" name="Picture 7">
              <a:extLst>
                <a:ext uri="{FF2B5EF4-FFF2-40B4-BE49-F238E27FC236}">
                  <a16:creationId xmlns:a16="http://schemas.microsoft.com/office/drawing/2014/main" id="{4128BAF9-D3AB-A3FC-9F61-9EF3D36E277C}"/>
                </a:ext>
              </a:extLst>
            </p:cNvPr>
            <p:cNvPicPr>
              <a:picLocks noChangeAspect="1"/>
            </p:cNvPicPr>
            <p:nvPr/>
          </p:nvPicPr>
          <p:blipFill rotWithShape="1">
            <a:blip r:embed="rId5"/>
            <a:srcRect t="47716" r="22952" b="37784"/>
            <a:stretch/>
          </p:blipFill>
          <p:spPr>
            <a:xfrm>
              <a:off x="8137100" y="4404016"/>
              <a:ext cx="2743255" cy="402307"/>
            </a:xfrm>
            <a:prstGeom prst="rect">
              <a:avLst/>
            </a:prstGeom>
          </p:spPr>
        </p:pic>
        <p:pic>
          <p:nvPicPr>
            <p:cNvPr id="9" name="Picture 8">
              <a:extLst>
                <a:ext uri="{FF2B5EF4-FFF2-40B4-BE49-F238E27FC236}">
                  <a16:creationId xmlns:a16="http://schemas.microsoft.com/office/drawing/2014/main" id="{58931A43-85E3-5F08-7F79-9DA7D649B6DB}"/>
                </a:ext>
              </a:extLst>
            </p:cNvPr>
            <p:cNvPicPr>
              <a:picLocks noChangeAspect="1"/>
            </p:cNvPicPr>
            <p:nvPr/>
          </p:nvPicPr>
          <p:blipFill rotWithShape="1">
            <a:blip r:embed="rId5"/>
            <a:srcRect t="71738" r="22952" b="17046"/>
            <a:stretch/>
          </p:blipFill>
          <p:spPr>
            <a:xfrm>
              <a:off x="8142427" y="3819602"/>
              <a:ext cx="2743255" cy="311180"/>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5bad29b9cb_0_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g25bad29b9cb_0_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94" name="Google Shape;294;g25bad29b9cb_0_0"/>
          <p:cNvPicPr preferRelativeResize="0"/>
          <p:nvPr/>
        </p:nvPicPr>
        <p:blipFill rotWithShape="1">
          <a:blip r:embed="rId3">
            <a:alphaModFix/>
          </a:blip>
          <a:srcRect/>
          <a:stretch/>
        </p:blipFill>
        <p:spPr>
          <a:xfrm>
            <a:off x="0" y="5770450"/>
            <a:ext cx="722401" cy="722427"/>
          </a:xfrm>
          <a:prstGeom prst="rect">
            <a:avLst/>
          </a:prstGeom>
          <a:noFill/>
          <a:ln>
            <a:noFill/>
          </a:ln>
        </p:spPr>
      </p:pic>
      <p:pic>
        <p:nvPicPr>
          <p:cNvPr id="295" name="Google Shape;295;g25bad29b9cb_0_0"/>
          <p:cNvPicPr preferRelativeResize="0"/>
          <p:nvPr/>
        </p:nvPicPr>
        <p:blipFill>
          <a:blip r:embed="rId4">
            <a:alphaModFix/>
          </a:blip>
          <a:stretch>
            <a:fillRect/>
          </a:stretch>
        </p:blipFill>
        <p:spPr>
          <a:xfrm>
            <a:off x="5915377" y="1626181"/>
            <a:ext cx="4796656" cy="3981874"/>
          </a:xfrm>
          <a:prstGeom prst="rect">
            <a:avLst/>
          </a:prstGeom>
          <a:noFill/>
          <a:ln>
            <a:noFill/>
          </a:ln>
        </p:spPr>
      </p:pic>
      <p:sp>
        <p:nvSpPr>
          <p:cNvPr id="296" name="Google Shape;296;g25bad29b9cb_0_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16</a:t>
            </a:r>
            <a:endParaRPr sz="1100" dirty="0">
              <a:solidFill>
                <a:schemeClr val="lt1"/>
              </a:solidFill>
            </a:endParaRPr>
          </a:p>
        </p:txBody>
      </p:sp>
      <p:pic>
        <p:nvPicPr>
          <p:cNvPr id="297" name="Google Shape;297;g25bad29b9cb_0_0"/>
          <p:cNvPicPr preferRelativeResize="0"/>
          <p:nvPr/>
        </p:nvPicPr>
        <p:blipFill>
          <a:blip r:embed="rId5">
            <a:alphaModFix/>
          </a:blip>
          <a:stretch>
            <a:fillRect/>
          </a:stretch>
        </p:blipFill>
        <p:spPr>
          <a:xfrm>
            <a:off x="1398611" y="4404980"/>
            <a:ext cx="1438272" cy="1111186"/>
          </a:xfrm>
          <a:prstGeom prst="rect">
            <a:avLst/>
          </a:prstGeom>
          <a:noFill/>
          <a:ln>
            <a:noFill/>
          </a:ln>
        </p:spPr>
      </p:pic>
      <p:pic>
        <p:nvPicPr>
          <p:cNvPr id="298" name="Google Shape;298;g25bad29b9cb_0_0"/>
          <p:cNvPicPr preferRelativeResize="0"/>
          <p:nvPr/>
        </p:nvPicPr>
        <p:blipFill>
          <a:blip r:embed="rId6">
            <a:alphaModFix/>
          </a:blip>
          <a:stretch>
            <a:fillRect/>
          </a:stretch>
        </p:blipFill>
        <p:spPr>
          <a:xfrm>
            <a:off x="1801520" y="2163029"/>
            <a:ext cx="632454" cy="1502512"/>
          </a:xfrm>
          <a:prstGeom prst="rect">
            <a:avLst/>
          </a:prstGeom>
          <a:noFill/>
          <a:ln>
            <a:noFill/>
          </a:ln>
        </p:spPr>
      </p:pic>
      <p:pic>
        <p:nvPicPr>
          <p:cNvPr id="299" name="Google Shape;299;g25bad29b9cb_0_0"/>
          <p:cNvPicPr preferRelativeResize="0"/>
          <p:nvPr/>
        </p:nvPicPr>
        <p:blipFill>
          <a:blip r:embed="rId7">
            <a:alphaModFix/>
          </a:blip>
          <a:stretch>
            <a:fillRect/>
          </a:stretch>
        </p:blipFill>
        <p:spPr>
          <a:xfrm>
            <a:off x="3649420" y="2400408"/>
            <a:ext cx="1313970" cy="1035118"/>
          </a:xfrm>
          <a:prstGeom prst="rect">
            <a:avLst/>
          </a:prstGeom>
          <a:noFill/>
          <a:ln>
            <a:noFill/>
          </a:ln>
        </p:spPr>
      </p:pic>
      <p:pic>
        <p:nvPicPr>
          <p:cNvPr id="300" name="Google Shape;300;g25bad29b9cb_0_0"/>
          <p:cNvPicPr preferRelativeResize="0"/>
          <p:nvPr/>
        </p:nvPicPr>
        <p:blipFill>
          <a:blip r:embed="rId8">
            <a:alphaModFix/>
          </a:blip>
          <a:stretch>
            <a:fillRect/>
          </a:stretch>
        </p:blipFill>
        <p:spPr>
          <a:xfrm>
            <a:off x="3721149" y="4396112"/>
            <a:ext cx="1213534" cy="1129828"/>
          </a:xfrm>
          <a:prstGeom prst="rect">
            <a:avLst/>
          </a:prstGeom>
          <a:noFill/>
          <a:ln>
            <a:noFill/>
          </a:ln>
        </p:spPr>
      </p:pic>
      <p:sp>
        <p:nvSpPr>
          <p:cNvPr id="301" name="Google Shape;301;g25bad29b9cb_0_0"/>
          <p:cNvSpPr/>
          <p:nvPr/>
        </p:nvSpPr>
        <p:spPr>
          <a:xfrm rot="10800000">
            <a:off x="1270551" y="4011615"/>
            <a:ext cx="3664132" cy="4572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7;g1e53c039cae_0_149">
            <a:extLst>
              <a:ext uri="{FF2B5EF4-FFF2-40B4-BE49-F238E27FC236}">
                <a16:creationId xmlns:a16="http://schemas.microsoft.com/office/drawing/2014/main" id="{628B4334-B409-5505-BDAE-95FBFAA80430}"/>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Loyalty Program Members Purchase a Mix of Utilitarian and Hedonic Goods</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B3C920B3-5761-EA92-EF84-4102D0DC43C7}"/>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0CA48EF1-79CB-E934-99E9-FBCB6F572F42}"/>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Customer Loyalty Program</a:t>
            </a:r>
            <a:endParaRPr lang="en-US" sz="16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599f036111_1_27"/>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0" name="Google Shape;320;g2599f036111_1_27"/>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21" name="Google Shape;321;g2599f036111_1_27"/>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322" name="Google Shape;322;g2599f036111_1_27"/>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17</a:t>
            </a:r>
            <a:endParaRPr sz="1100" dirty="0">
              <a:solidFill>
                <a:schemeClr val="lt1"/>
              </a:solidFill>
            </a:endParaRPr>
          </a:p>
        </p:txBody>
      </p:sp>
      <p:sp>
        <p:nvSpPr>
          <p:cNvPr id="2" name="Google Shape;137;g1e53c039cae_0_149">
            <a:extLst>
              <a:ext uri="{FF2B5EF4-FFF2-40B4-BE49-F238E27FC236}">
                <a16:creationId xmlns:a16="http://schemas.microsoft.com/office/drawing/2014/main" id="{5D099EB3-5B19-77B9-9EBC-926A2C82C6F6}"/>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Product Portfolio Optimization Model Methodology</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74F56BCB-7412-3CE8-9865-870018AB70A7}"/>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0E839AA5-E34C-8116-68CF-F9FBD8904DF9}"/>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Product Optimization</a:t>
            </a:r>
            <a:endParaRPr lang="en-US" sz="1600" b="1" dirty="0"/>
          </a:p>
        </p:txBody>
      </p:sp>
      <p:graphicFrame>
        <p:nvGraphicFramePr>
          <p:cNvPr id="7" name="Content Placeholder 2">
            <a:extLst>
              <a:ext uri="{FF2B5EF4-FFF2-40B4-BE49-F238E27FC236}">
                <a16:creationId xmlns:a16="http://schemas.microsoft.com/office/drawing/2014/main" id="{06ED91DF-57E0-CFFB-598A-B48090870C18}"/>
              </a:ext>
            </a:extLst>
          </p:cNvPr>
          <p:cNvGraphicFramePr>
            <a:graphicFrameLocks/>
          </p:cNvGraphicFramePr>
          <p:nvPr>
            <p:extLst>
              <p:ext uri="{D42A27DB-BD31-4B8C-83A1-F6EECF244321}">
                <p14:modId xmlns:p14="http://schemas.microsoft.com/office/powerpoint/2010/main" val="379328750"/>
              </p:ext>
            </p:extLst>
          </p:nvPr>
        </p:nvGraphicFramePr>
        <p:xfrm>
          <a:off x="838200" y="1894686"/>
          <a:ext cx="10515600" cy="4011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5d3cd5b001_0_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g25d3cd5b001_0_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32" name="Google Shape;332;g25d3cd5b001_0_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333" name="Google Shape;333;g25d3cd5b001_0_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18</a:t>
            </a:r>
            <a:endParaRPr sz="1100" dirty="0">
              <a:solidFill>
                <a:schemeClr val="lt1"/>
              </a:solidFill>
            </a:endParaRPr>
          </a:p>
        </p:txBody>
      </p:sp>
      <p:sp>
        <p:nvSpPr>
          <p:cNvPr id="334" name="Google Shape;334;g25d3cd5b001_0_0"/>
          <p:cNvSpPr txBox="1"/>
          <p:nvPr/>
        </p:nvSpPr>
        <p:spPr>
          <a:xfrm>
            <a:off x="1159875" y="4716463"/>
            <a:ext cx="10039500" cy="13257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US" sz="2100"/>
              <a:t>Grocery accounts for 44% of products as well as 31.8% of the product groups</a:t>
            </a:r>
            <a:endParaRPr sz="2100"/>
          </a:p>
          <a:p>
            <a:pPr marL="457200" lvl="0" indent="0" algn="l" rtl="0">
              <a:spcBef>
                <a:spcPts val="0"/>
              </a:spcBef>
              <a:spcAft>
                <a:spcPts val="0"/>
              </a:spcAft>
              <a:buNone/>
            </a:pPr>
            <a:endParaRPr sz="2100"/>
          </a:p>
          <a:p>
            <a:pPr marL="457200" lvl="0" indent="-361950" algn="l" rtl="0">
              <a:spcBef>
                <a:spcPts val="0"/>
              </a:spcBef>
              <a:spcAft>
                <a:spcPts val="0"/>
              </a:spcAft>
              <a:buSzPts val="2100"/>
              <a:buFont typeface="Calibri"/>
              <a:buChar char="●"/>
            </a:pPr>
            <a:r>
              <a:rPr lang="en-US" sz="2100"/>
              <a:t>Lower performing departments appear to be categories not related to grocery</a:t>
            </a:r>
            <a:br>
              <a:rPr lang="en-US" sz="2100">
                <a:latin typeface="Calibri"/>
                <a:ea typeface="Calibri"/>
                <a:cs typeface="Calibri"/>
                <a:sym typeface="Calibri"/>
              </a:rPr>
            </a:br>
            <a:endParaRPr sz="2100">
              <a:latin typeface="Calibri"/>
              <a:ea typeface="Calibri"/>
              <a:cs typeface="Calibri"/>
              <a:sym typeface="Calibri"/>
            </a:endParaRPr>
          </a:p>
        </p:txBody>
      </p:sp>
      <p:pic>
        <p:nvPicPr>
          <p:cNvPr id="335" name="Google Shape;335;g25d3cd5b001_0_0"/>
          <p:cNvPicPr preferRelativeResize="0"/>
          <p:nvPr/>
        </p:nvPicPr>
        <p:blipFill>
          <a:blip r:embed="rId4">
            <a:alphaModFix/>
          </a:blip>
          <a:stretch>
            <a:fillRect/>
          </a:stretch>
        </p:blipFill>
        <p:spPr>
          <a:xfrm>
            <a:off x="1159863" y="1754841"/>
            <a:ext cx="4887687" cy="2737450"/>
          </a:xfrm>
          <a:prstGeom prst="rect">
            <a:avLst/>
          </a:prstGeom>
          <a:noFill/>
          <a:ln>
            <a:noFill/>
          </a:ln>
        </p:spPr>
      </p:pic>
      <p:pic>
        <p:nvPicPr>
          <p:cNvPr id="336" name="Google Shape;336;g25d3cd5b001_0_0"/>
          <p:cNvPicPr preferRelativeResize="0"/>
          <p:nvPr/>
        </p:nvPicPr>
        <p:blipFill>
          <a:blip r:embed="rId5">
            <a:alphaModFix/>
          </a:blip>
          <a:stretch>
            <a:fillRect/>
          </a:stretch>
        </p:blipFill>
        <p:spPr>
          <a:xfrm>
            <a:off x="6047550" y="1754841"/>
            <a:ext cx="4863788" cy="2737450"/>
          </a:xfrm>
          <a:prstGeom prst="rect">
            <a:avLst/>
          </a:prstGeom>
          <a:noFill/>
          <a:ln>
            <a:noFill/>
          </a:ln>
        </p:spPr>
      </p:pic>
      <p:sp>
        <p:nvSpPr>
          <p:cNvPr id="2" name="Google Shape;137;g1e53c039cae_0_149">
            <a:extLst>
              <a:ext uri="{FF2B5EF4-FFF2-40B4-BE49-F238E27FC236}">
                <a16:creationId xmlns:a16="http://schemas.microsoft.com/office/drawing/2014/main" id="{B906394C-E3BC-8C82-5D3A-9D56C505E59F}"/>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Grocery Top Sales Department and Accounts for Majority of Product Groups</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4CC56DC0-1FF2-4DEB-E035-E9B4B5CDFD51}"/>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900D8597-BFDD-0CB3-3CB2-92DD2E5567A3}"/>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Product Optimization</a:t>
            </a:r>
            <a:endParaRPr lang="en-US" sz="16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e53c039cae_0_3"/>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g1e53c039cae_0_3"/>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45" name="Google Shape;345;g1e53c039cae_0_3"/>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346" name="Google Shape;346;g1e53c039cae_0_3"/>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19</a:t>
            </a:r>
            <a:endParaRPr sz="1100" dirty="0">
              <a:solidFill>
                <a:schemeClr val="lt1"/>
              </a:solidFill>
            </a:endParaRPr>
          </a:p>
        </p:txBody>
      </p:sp>
      <p:sp>
        <p:nvSpPr>
          <p:cNvPr id="347" name="Google Shape;347;g1e53c039cae_0_3"/>
          <p:cNvSpPr txBox="1"/>
          <p:nvPr/>
        </p:nvSpPr>
        <p:spPr>
          <a:xfrm>
            <a:off x="1180750" y="4853125"/>
            <a:ext cx="9319200" cy="11406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US" sz="2100"/>
              <a:t>Soft drinks are the top performer of the grocery department</a:t>
            </a:r>
            <a:endParaRPr sz="2100"/>
          </a:p>
          <a:p>
            <a:pPr marL="0" lvl="0" indent="0" algn="l" rtl="0">
              <a:spcBef>
                <a:spcPts val="0"/>
              </a:spcBef>
              <a:spcAft>
                <a:spcPts val="0"/>
              </a:spcAft>
              <a:buNone/>
            </a:pPr>
            <a:endParaRPr sz="2100"/>
          </a:p>
          <a:p>
            <a:pPr marL="457200" lvl="0" indent="-361950" algn="l" rtl="0">
              <a:spcBef>
                <a:spcPts val="0"/>
              </a:spcBef>
              <a:spcAft>
                <a:spcPts val="0"/>
              </a:spcAft>
              <a:buSzPts val="2100"/>
              <a:buChar char="●"/>
            </a:pPr>
            <a:r>
              <a:rPr lang="en-US" sz="2100"/>
              <a:t>Frozen foods seem to make up the lower performing product families</a:t>
            </a:r>
            <a:endParaRPr sz="2100"/>
          </a:p>
        </p:txBody>
      </p:sp>
      <p:pic>
        <p:nvPicPr>
          <p:cNvPr id="348" name="Google Shape;348;g1e53c039cae_0_3"/>
          <p:cNvPicPr preferRelativeResize="0"/>
          <p:nvPr/>
        </p:nvPicPr>
        <p:blipFill>
          <a:blip r:embed="rId4">
            <a:alphaModFix/>
          </a:blip>
          <a:stretch>
            <a:fillRect/>
          </a:stretch>
        </p:blipFill>
        <p:spPr>
          <a:xfrm>
            <a:off x="6167462" y="1748405"/>
            <a:ext cx="4843811" cy="2857500"/>
          </a:xfrm>
          <a:prstGeom prst="rect">
            <a:avLst/>
          </a:prstGeom>
          <a:noFill/>
          <a:ln>
            <a:noFill/>
          </a:ln>
        </p:spPr>
      </p:pic>
      <p:pic>
        <p:nvPicPr>
          <p:cNvPr id="349" name="Google Shape;349;g1e53c039cae_0_3"/>
          <p:cNvPicPr preferRelativeResize="0"/>
          <p:nvPr/>
        </p:nvPicPr>
        <p:blipFill rotWithShape="1">
          <a:blip r:embed="rId5">
            <a:alphaModFix/>
          </a:blip>
          <a:srcRect b="3016"/>
          <a:stretch/>
        </p:blipFill>
        <p:spPr>
          <a:xfrm>
            <a:off x="1180738" y="1748405"/>
            <a:ext cx="4986725" cy="2857500"/>
          </a:xfrm>
          <a:prstGeom prst="rect">
            <a:avLst/>
          </a:prstGeom>
          <a:noFill/>
          <a:ln>
            <a:noFill/>
          </a:ln>
        </p:spPr>
      </p:pic>
      <p:sp>
        <p:nvSpPr>
          <p:cNvPr id="2" name="Google Shape;137;g1e53c039cae_0_149">
            <a:extLst>
              <a:ext uri="{FF2B5EF4-FFF2-40B4-BE49-F238E27FC236}">
                <a16:creationId xmlns:a16="http://schemas.microsoft.com/office/drawing/2014/main" id="{6B1BB838-26B6-4CE4-372F-8F5BB6210E5D}"/>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Soft Drinks Highest Performer of Product Family</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FB88319B-BDF7-E546-2B79-83516B8110CB}"/>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80BE710E-1833-F06B-CF6C-8BBC8322244A}"/>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Product Optimization</a:t>
            </a:r>
            <a:endParaRPr lang="en-US" sz="16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e53c039cae_0_13"/>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g1e53c039cae_0_13"/>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58" name="Google Shape;358;g1e53c039cae_0_13"/>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359" name="Google Shape;359;g1e53c039cae_0_13"/>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20</a:t>
            </a:r>
            <a:endParaRPr sz="1100" dirty="0">
              <a:solidFill>
                <a:schemeClr val="lt1"/>
              </a:solidFill>
            </a:endParaRPr>
          </a:p>
        </p:txBody>
      </p:sp>
      <p:pic>
        <p:nvPicPr>
          <p:cNvPr id="360" name="Google Shape;360;g1e53c039cae_0_13"/>
          <p:cNvPicPr preferRelativeResize="0"/>
          <p:nvPr/>
        </p:nvPicPr>
        <p:blipFill>
          <a:blip r:embed="rId4">
            <a:alphaModFix/>
          </a:blip>
          <a:stretch>
            <a:fillRect/>
          </a:stretch>
        </p:blipFill>
        <p:spPr>
          <a:xfrm>
            <a:off x="722401" y="1646672"/>
            <a:ext cx="5400675" cy="3095625"/>
          </a:xfrm>
          <a:prstGeom prst="rect">
            <a:avLst/>
          </a:prstGeom>
          <a:noFill/>
          <a:ln>
            <a:noFill/>
          </a:ln>
        </p:spPr>
      </p:pic>
      <p:pic>
        <p:nvPicPr>
          <p:cNvPr id="361" name="Google Shape;361;g1e53c039cae_0_13"/>
          <p:cNvPicPr preferRelativeResize="0"/>
          <p:nvPr/>
        </p:nvPicPr>
        <p:blipFill>
          <a:blip r:embed="rId5">
            <a:alphaModFix/>
          </a:blip>
          <a:stretch>
            <a:fillRect/>
          </a:stretch>
        </p:blipFill>
        <p:spPr>
          <a:xfrm>
            <a:off x="6121572" y="1646672"/>
            <a:ext cx="5269933" cy="3095625"/>
          </a:xfrm>
          <a:prstGeom prst="rect">
            <a:avLst/>
          </a:prstGeom>
          <a:noFill/>
          <a:ln>
            <a:noFill/>
          </a:ln>
        </p:spPr>
      </p:pic>
      <p:sp>
        <p:nvSpPr>
          <p:cNvPr id="362" name="Google Shape;362;g1e53c039cae_0_13"/>
          <p:cNvSpPr txBox="1"/>
          <p:nvPr/>
        </p:nvSpPr>
        <p:spPr>
          <a:xfrm>
            <a:off x="838200" y="4853100"/>
            <a:ext cx="10630800" cy="1154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Char char="●"/>
            </a:pPr>
            <a:r>
              <a:rPr lang="en-US" sz="2100"/>
              <a:t>Drill down to focus on the top performing segment of the Soft Drinks product group</a:t>
            </a:r>
            <a:endParaRPr sz="2100"/>
          </a:p>
          <a:p>
            <a:pPr marL="457200" lvl="0" indent="0" algn="l" rtl="0">
              <a:spcBef>
                <a:spcPts val="0"/>
              </a:spcBef>
              <a:spcAft>
                <a:spcPts val="0"/>
              </a:spcAft>
              <a:buNone/>
            </a:pPr>
            <a:endParaRPr sz="2100"/>
          </a:p>
          <a:p>
            <a:pPr marL="457200" lvl="0" indent="-361950" algn="l" rtl="0">
              <a:spcBef>
                <a:spcPts val="0"/>
              </a:spcBef>
              <a:spcAft>
                <a:spcPts val="0"/>
              </a:spcAft>
              <a:buSzPts val="2100"/>
              <a:buChar char="●"/>
            </a:pPr>
            <a:r>
              <a:rPr lang="en-US" sz="2100"/>
              <a:t>Reiteration of drill down for each segment</a:t>
            </a:r>
            <a:endParaRPr sz="2100"/>
          </a:p>
        </p:txBody>
      </p:sp>
      <p:sp>
        <p:nvSpPr>
          <p:cNvPr id="2" name="Google Shape;137;g1e53c039cae_0_149">
            <a:extLst>
              <a:ext uri="{FF2B5EF4-FFF2-40B4-BE49-F238E27FC236}">
                <a16:creationId xmlns:a16="http://schemas.microsoft.com/office/drawing/2014/main" id="{C3415EE8-31F5-5288-8F75-D081BB99A218}"/>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Identification of Low Performing Products Based on Throughput</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AFDBAF68-9F17-ACE5-FF49-2D25C0B75F0D}"/>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2EE9D740-F47C-2863-7C4F-234DC75F1B34}"/>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Product Optimization</a:t>
            </a:r>
            <a:endParaRPr lang="en-US" sz="1600" b="1" dirty="0"/>
          </a:p>
        </p:txBody>
      </p:sp>
      <p:sp>
        <p:nvSpPr>
          <p:cNvPr id="5" name="Speech Bubble: Rectangle 4">
            <a:extLst>
              <a:ext uri="{FF2B5EF4-FFF2-40B4-BE49-F238E27FC236}">
                <a16:creationId xmlns:a16="http://schemas.microsoft.com/office/drawing/2014/main" id="{CEB3140C-D388-8132-6B8A-5F8AAD95381A}"/>
              </a:ext>
            </a:extLst>
          </p:cNvPr>
          <p:cNvSpPr/>
          <p:nvPr/>
        </p:nvSpPr>
        <p:spPr>
          <a:xfrm>
            <a:off x="2106591" y="2067409"/>
            <a:ext cx="2245489" cy="770495"/>
          </a:xfrm>
          <a:prstGeom prst="wedgeRectCallout">
            <a:avLst>
              <a:gd name="adj1" fmla="val -68825"/>
              <a:gd name="adj2" fmla="val 80532"/>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050" dirty="0"/>
              <a:t>Lowest products past 2 Years</a:t>
            </a:r>
          </a:p>
          <a:p>
            <a:pPr marL="171450" indent="-171450" algn="ctr">
              <a:buFont typeface="Arial" panose="020B0604020202020204" pitchFamily="34" charset="0"/>
              <a:buChar char="•"/>
            </a:pPr>
            <a:r>
              <a:rPr lang="en-US" sz="1050" dirty="0"/>
              <a:t>&lt;10 Sales</a:t>
            </a:r>
          </a:p>
          <a:p>
            <a:pPr marL="171450" indent="-171450" algn="ctr">
              <a:buFont typeface="Arial" panose="020B0604020202020204" pitchFamily="34" charset="0"/>
              <a:buChar char="•"/>
            </a:pPr>
            <a:r>
              <a:rPr lang="en-US" sz="1050" dirty="0"/>
              <a:t>Reiterate across product groups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
          <p:cNvSpPr/>
          <p:nvPr/>
        </p:nvSpPr>
        <p:spPr>
          <a:xfrm>
            <a:off x="0" y="6492875"/>
            <a:ext cx="12192000" cy="365125"/>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78" name="Google Shape;78;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500" b="1"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Agenda</a:t>
            </a:r>
            <a:endParaRPr sz="3500" b="1" dirty="0"/>
          </a:p>
        </p:txBody>
      </p:sp>
      <p:sp>
        <p:nvSpPr>
          <p:cNvPr id="82" name="Google Shape;82;p2"/>
          <p:cNvSpPr txBox="1">
            <a:spLocks noGrp="1"/>
          </p:cNvSpPr>
          <p:nvPr>
            <p:ph type="body" idx="1"/>
          </p:nvPr>
        </p:nvSpPr>
        <p:spPr>
          <a:xfrm>
            <a:off x="722400" y="1588300"/>
            <a:ext cx="10515600" cy="4767000"/>
          </a:xfrm>
          <a:prstGeom prst="rect">
            <a:avLst/>
          </a:prstGeom>
          <a:noFill/>
          <a:ln>
            <a:noFill/>
          </a:ln>
        </p:spPr>
        <p:txBody>
          <a:bodyPr spcFirstLastPara="1" wrap="square" lIns="91425" tIns="45700" rIns="91425" bIns="45700" anchor="t" anchorCtr="0">
            <a:normAutofit/>
          </a:bodyPr>
          <a:lstStyle/>
          <a:p>
            <a:pPr marL="457200" lvl="0" indent="-419100" algn="l" rtl="0">
              <a:lnSpc>
                <a:spcPct val="115000"/>
              </a:lnSpc>
              <a:spcBef>
                <a:spcPts val="0"/>
              </a:spcBef>
              <a:spcAft>
                <a:spcPts val="0"/>
              </a:spcAft>
              <a:buSzPts val="3000"/>
              <a:buFont typeface="Arial"/>
              <a:buChar char="•"/>
            </a:pPr>
            <a:r>
              <a:rPr lang="en-US" sz="3000" dirty="0"/>
              <a:t>Meet the Team</a:t>
            </a:r>
            <a:endParaRPr sz="3000" dirty="0"/>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Executive Summary</a:t>
            </a:r>
            <a:endParaRPr sz="3000" dirty="0">
              <a:latin typeface="Arial"/>
              <a:ea typeface="Arial"/>
              <a:cs typeface="Arial"/>
              <a:sym typeface="Arial"/>
            </a:endParaRPr>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rPr>
              <a:t>Dat</a:t>
            </a:r>
            <a:r>
              <a:rPr lang="en-US" sz="3000" dirty="0"/>
              <a:t>a</a:t>
            </a:r>
            <a:r>
              <a:rPr lang="en-US" sz="3000" dirty="0">
                <a:latin typeface="Arial"/>
                <a:ea typeface="Arial"/>
                <a:cs typeface="Arial"/>
                <a:sym typeface="Arial"/>
              </a:rPr>
              <a:t> Overview</a:t>
            </a:r>
          </a:p>
          <a:p>
            <a:pPr marL="457200" lvl="0" indent="-419100" algn="l" rtl="0">
              <a:lnSpc>
                <a:spcPct val="115000"/>
              </a:lnSpc>
              <a:spcBef>
                <a:spcPts val="0"/>
              </a:spcBef>
              <a:spcAft>
                <a:spcPts val="0"/>
              </a:spcAft>
              <a:buSzPts val="3000"/>
              <a:buFont typeface="Arial"/>
              <a:buChar char="•"/>
            </a:pPr>
            <a:r>
              <a:rPr lang="en-US" sz="3000" dirty="0"/>
              <a:t>Supply Chain Optimization</a:t>
            </a:r>
            <a:endParaRPr sz="3000" dirty="0"/>
          </a:p>
          <a:p>
            <a:pPr lvl="1" indent="-419100">
              <a:lnSpc>
                <a:spcPct val="115000"/>
              </a:lnSpc>
              <a:spcBef>
                <a:spcPts val="0"/>
              </a:spcBef>
              <a:buSzPts val="3000"/>
            </a:pP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Coupon Optimization &amp; </a:t>
            </a: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Customer Loyalty Program</a:t>
            </a:r>
            <a:endParaRPr sz="2500" dirty="0">
              <a:latin typeface="Arial"/>
              <a:ea typeface="Arial"/>
              <a:cs typeface="Arial"/>
              <a:sym typeface="Arial"/>
            </a:endParaRPr>
          </a:p>
          <a:p>
            <a:pPr lvl="1" indent="-419100">
              <a:lnSpc>
                <a:spcPct val="115000"/>
              </a:lnSpc>
              <a:spcBef>
                <a:spcPts val="0"/>
              </a:spcBef>
              <a:buSzPts val="3000"/>
            </a:pP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Store Optimization Model</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&amp; </a:t>
            </a: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Store Segment</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ation</a:t>
            </a:r>
            <a:endParaRPr sz="2500" dirty="0">
              <a:latin typeface="Arial"/>
              <a:ea typeface="Arial"/>
              <a:cs typeface="Arial"/>
              <a:sym typeface="Arial"/>
            </a:endParaRPr>
          </a:p>
          <a:p>
            <a:pPr lvl="1" indent="-419100">
              <a:lnSpc>
                <a:spcPct val="115000"/>
              </a:lnSpc>
              <a:spcBef>
                <a:spcPts val="0"/>
              </a:spcBef>
              <a:buSzPts val="3000"/>
            </a:pPr>
            <a:r>
              <a:rPr lang="en-US" sz="2500" dirty="0">
                <a:latin typeface="Arial"/>
                <a:ea typeface="Arial"/>
                <a:cs typeface="Arial"/>
                <a:sym typeface="Arial"/>
              </a:rPr>
              <a:t>Demand Forecasting</a:t>
            </a:r>
            <a:endParaRPr sz="2500" dirty="0">
              <a:latin typeface="Arial"/>
              <a:ea typeface="Arial"/>
              <a:cs typeface="Arial"/>
              <a:sym typeface="Arial"/>
            </a:endParaRPr>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rPr>
              <a:t>Closing Statement and Recommendation </a:t>
            </a:r>
            <a:endParaRPr sz="3000" dirty="0">
              <a:latin typeface="Arial"/>
              <a:ea typeface="Arial"/>
              <a:cs typeface="Arial"/>
              <a:sym typeface="Arial"/>
            </a:endParaRPr>
          </a:p>
        </p:txBody>
      </p:sp>
      <p:sp>
        <p:nvSpPr>
          <p:cNvPr id="79" name="Google Shape;79;p2"/>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80" name="Google Shape;80;p2"/>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81" name="Google Shape;81;p2"/>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lt1"/>
                </a:solidFill>
              </a:rPr>
              <a:t>02</a:t>
            </a:r>
            <a:endParaRPr sz="11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4"/>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71" name="Google Shape;371;p4"/>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373" name="Google Shape;373;p4"/>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21</a:t>
            </a:r>
            <a:endParaRPr sz="1100" dirty="0">
              <a:solidFill>
                <a:schemeClr val="lt1"/>
              </a:solidFill>
            </a:endParaRPr>
          </a:p>
        </p:txBody>
      </p:sp>
      <p:sp>
        <p:nvSpPr>
          <p:cNvPr id="4" name="Google Shape;137;g1e53c039cae_0_149">
            <a:extLst>
              <a:ext uri="{FF2B5EF4-FFF2-40B4-BE49-F238E27FC236}">
                <a16:creationId xmlns:a16="http://schemas.microsoft.com/office/drawing/2014/main" id="{1893E814-D054-3ED8-0508-56F9F8B8A2AB}"/>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Product Portfolio Optimization Recommendations</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3700221E-011E-6399-6375-BC86F79352B6}"/>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2928AC34-C795-A8D4-543B-4AC6B90965EC}"/>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Product Optimization</a:t>
            </a:r>
            <a:endParaRPr lang="en-US" sz="1600" b="1" dirty="0"/>
          </a:p>
        </p:txBody>
      </p:sp>
      <p:graphicFrame>
        <p:nvGraphicFramePr>
          <p:cNvPr id="8" name="Content Placeholder 2">
            <a:extLst>
              <a:ext uri="{FF2B5EF4-FFF2-40B4-BE49-F238E27FC236}">
                <a16:creationId xmlns:a16="http://schemas.microsoft.com/office/drawing/2014/main" id="{25ABB702-2DC7-3F6D-7846-A090A57E2D7E}"/>
              </a:ext>
            </a:extLst>
          </p:cNvPr>
          <p:cNvGraphicFramePr>
            <a:graphicFrameLocks/>
          </p:cNvGraphicFramePr>
          <p:nvPr>
            <p:extLst>
              <p:ext uri="{D42A27DB-BD31-4B8C-83A1-F6EECF244321}">
                <p14:modId xmlns:p14="http://schemas.microsoft.com/office/powerpoint/2010/main" val="129187601"/>
              </p:ext>
            </p:extLst>
          </p:nvPr>
        </p:nvGraphicFramePr>
        <p:xfrm>
          <a:off x="838200" y="1825625"/>
          <a:ext cx="10415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599f036111_1_9"/>
          <p:cNvSpPr txBox="1"/>
          <p:nvPr/>
        </p:nvSpPr>
        <p:spPr>
          <a:xfrm>
            <a:off x="6656000" y="2566038"/>
            <a:ext cx="5413800" cy="2077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US" sz="2000" b="1" dirty="0">
                <a:solidFill>
                  <a:srgbClr val="CC0000"/>
                </a:solidFill>
              </a:rPr>
              <a:t>Segments</a:t>
            </a:r>
            <a:endParaRPr sz="2000" b="1" dirty="0">
              <a:solidFill>
                <a:srgbClr val="CC0000"/>
              </a:solidFill>
            </a:endParaRPr>
          </a:p>
          <a:p>
            <a:pPr marL="0" marR="0" lvl="0" indent="0" algn="just" rtl="0">
              <a:lnSpc>
                <a:spcPct val="100000"/>
              </a:lnSpc>
              <a:spcBef>
                <a:spcPts val="0"/>
              </a:spcBef>
              <a:spcAft>
                <a:spcPts val="0"/>
              </a:spcAft>
              <a:buNone/>
            </a:pPr>
            <a:endParaRPr sz="1500" dirty="0"/>
          </a:p>
          <a:p>
            <a:pPr marL="0" marR="0" lvl="0" indent="0" algn="just" rtl="0">
              <a:lnSpc>
                <a:spcPct val="100000"/>
              </a:lnSpc>
              <a:spcBef>
                <a:spcPts val="0"/>
              </a:spcBef>
              <a:spcAft>
                <a:spcPts val="0"/>
              </a:spcAft>
              <a:buNone/>
            </a:pPr>
            <a:r>
              <a:rPr lang="en-US" sz="1500" b="1" dirty="0"/>
              <a:t>Low Performance:</a:t>
            </a:r>
            <a:r>
              <a:rPr lang="en-US" sz="1500" dirty="0"/>
              <a:t> 15 stores |  0 - 25th percentile </a:t>
            </a:r>
            <a:endParaRPr sz="1500" dirty="0"/>
          </a:p>
          <a:p>
            <a:pPr marL="0" marR="0" lvl="0" indent="0" algn="just" rtl="0">
              <a:lnSpc>
                <a:spcPct val="100000"/>
              </a:lnSpc>
              <a:spcBef>
                <a:spcPts val="0"/>
              </a:spcBef>
              <a:spcAft>
                <a:spcPts val="0"/>
              </a:spcAft>
              <a:buNone/>
            </a:pPr>
            <a:r>
              <a:rPr lang="en-US" sz="1500" b="1" dirty="0"/>
              <a:t>Mid Performance:</a:t>
            </a:r>
            <a:r>
              <a:rPr lang="en-US" sz="1500" dirty="0"/>
              <a:t> 15 stores |  25th - 50th percentile </a:t>
            </a:r>
            <a:endParaRPr sz="1500" dirty="0"/>
          </a:p>
          <a:p>
            <a:pPr marL="0" marR="0" lvl="0" indent="0" algn="just" rtl="0">
              <a:lnSpc>
                <a:spcPct val="100000"/>
              </a:lnSpc>
              <a:spcBef>
                <a:spcPts val="0"/>
              </a:spcBef>
              <a:spcAft>
                <a:spcPts val="0"/>
              </a:spcAft>
              <a:buNone/>
            </a:pPr>
            <a:r>
              <a:rPr lang="en-US" sz="1500" b="1" dirty="0"/>
              <a:t>High Performance:</a:t>
            </a:r>
            <a:r>
              <a:rPr lang="en-US" sz="1500" dirty="0"/>
              <a:t> 15 stores |  50th - 75th percentile </a:t>
            </a:r>
            <a:endParaRPr sz="1500" dirty="0"/>
          </a:p>
          <a:p>
            <a:pPr marL="0" marR="0" lvl="0" indent="0" algn="just" rtl="0">
              <a:lnSpc>
                <a:spcPct val="100000"/>
              </a:lnSpc>
              <a:spcBef>
                <a:spcPts val="0"/>
              </a:spcBef>
              <a:spcAft>
                <a:spcPts val="0"/>
              </a:spcAft>
              <a:buNone/>
            </a:pPr>
            <a:r>
              <a:rPr lang="en-US" sz="1500" b="1" dirty="0"/>
              <a:t>Very High Performance:</a:t>
            </a:r>
            <a:r>
              <a:rPr lang="en-US" sz="1500" dirty="0"/>
              <a:t> 15 stores |  75th - 100th percentile </a:t>
            </a:r>
            <a:endParaRPr sz="13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b="1" dirty="0">
              <a:latin typeface="Calibri"/>
              <a:ea typeface="Calibri"/>
              <a:cs typeface="Calibri"/>
              <a:sym typeface="Calibri"/>
            </a:endParaRPr>
          </a:p>
        </p:txBody>
      </p:sp>
      <p:sp>
        <p:nvSpPr>
          <p:cNvPr id="379" name="Google Shape;379;g2599f036111_1_9"/>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g2599f036111_1_9"/>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83" name="Google Shape;383;g2599f036111_1_9"/>
          <p:cNvPicPr preferRelativeResize="0"/>
          <p:nvPr/>
        </p:nvPicPr>
        <p:blipFill rotWithShape="1">
          <a:blip r:embed="rId3">
            <a:alphaModFix/>
          </a:blip>
          <a:srcRect/>
          <a:stretch/>
        </p:blipFill>
        <p:spPr>
          <a:xfrm>
            <a:off x="0" y="5770450"/>
            <a:ext cx="722401" cy="722427"/>
          </a:xfrm>
          <a:prstGeom prst="rect">
            <a:avLst/>
          </a:prstGeom>
          <a:noFill/>
          <a:ln>
            <a:noFill/>
          </a:ln>
        </p:spPr>
      </p:pic>
      <p:pic>
        <p:nvPicPr>
          <p:cNvPr id="384" name="Google Shape;384;g2599f036111_1_9"/>
          <p:cNvPicPr preferRelativeResize="0"/>
          <p:nvPr/>
        </p:nvPicPr>
        <p:blipFill>
          <a:blip r:embed="rId4">
            <a:alphaModFix/>
          </a:blip>
          <a:stretch>
            <a:fillRect/>
          </a:stretch>
        </p:blipFill>
        <p:spPr>
          <a:xfrm>
            <a:off x="926625" y="1690825"/>
            <a:ext cx="5317750" cy="3710350"/>
          </a:xfrm>
          <a:prstGeom prst="rect">
            <a:avLst/>
          </a:prstGeom>
          <a:noFill/>
          <a:ln>
            <a:noFill/>
          </a:ln>
        </p:spPr>
      </p:pic>
      <p:sp>
        <p:nvSpPr>
          <p:cNvPr id="2" name="Google Shape;373;p4">
            <a:extLst>
              <a:ext uri="{FF2B5EF4-FFF2-40B4-BE49-F238E27FC236}">
                <a16:creationId xmlns:a16="http://schemas.microsoft.com/office/drawing/2014/main" id="{49DA4F76-6CEB-4230-55B5-DD0A8F68FB85}"/>
              </a:ext>
            </a:extLst>
          </p:cNvPr>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22</a:t>
            </a:r>
            <a:endParaRPr sz="1100" dirty="0">
              <a:solidFill>
                <a:schemeClr val="lt1"/>
              </a:solidFill>
            </a:endParaRPr>
          </a:p>
        </p:txBody>
      </p:sp>
      <p:sp>
        <p:nvSpPr>
          <p:cNvPr id="5" name="Google Shape;137;g1e53c039cae_0_149">
            <a:extLst>
              <a:ext uri="{FF2B5EF4-FFF2-40B4-BE49-F238E27FC236}">
                <a16:creationId xmlns:a16="http://schemas.microsoft.com/office/drawing/2014/main" id="{C4BC802F-89ED-655E-213C-30CA46E24483}"/>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Performance Based Store Segmentation</a:t>
            </a:r>
            <a:endParaRPr lang="en-US" sz="3000" b="1" dirty="0">
              <a:highlight>
                <a:schemeClr val="lt1"/>
              </a:highlight>
              <a:latin typeface="Arial"/>
              <a:ea typeface="Arial"/>
              <a:cs typeface="Arial"/>
              <a:sym typeface="Arial"/>
            </a:endParaRPr>
          </a:p>
        </p:txBody>
      </p:sp>
      <p:cxnSp>
        <p:nvCxnSpPr>
          <p:cNvPr id="6" name="Google Shape;149;g1e53c039cae_0_149">
            <a:extLst>
              <a:ext uri="{FF2B5EF4-FFF2-40B4-BE49-F238E27FC236}">
                <a16:creationId xmlns:a16="http://schemas.microsoft.com/office/drawing/2014/main" id="{50AD3D7D-1D75-0E27-D8EA-F9F5F8E3598B}"/>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7" name="TextBox 6">
            <a:extLst>
              <a:ext uri="{FF2B5EF4-FFF2-40B4-BE49-F238E27FC236}">
                <a16:creationId xmlns:a16="http://schemas.microsoft.com/office/drawing/2014/main" id="{AFC814D4-9CAC-962A-7FC6-01C7834D5EFA}"/>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Store Segmentation</a:t>
            </a:r>
            <a:endParaRPr lang="en-US" sz="16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e549155219_2_3"/>
          <p:cNvSpPr txBox="1"/>
          <p:nvPr/>
        </p:nvSpPr>
        <p:spPr>
          <a:xfrm>
            <a:off x="653600" y="5000013"/>
            <a:ext cx="5017500" cy="64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dirty="0"/>
              <a:t>Total Segments Sales for 2020 - 2021</a:t>
            </a:r>
            <a:endParaRPr sz="1500" b="1" dirty="0"/>
          </a:p>
          <a:p>
            <a:pPr marL="0" lvl="0" indent="0" algn="l" rtl="0">
              <a:spcBef>
                <a:spcPts val="0"/>
              </a:spcBef>
              <a:spcAft>
                <a:spcPts val="0"/>
              </a:spcAft>
              <a:buNone/>
            </a:pPr>
            <a:r>
              <a:rPr lang="en-US" sz="1500" dirty="0">
                <a:solidFill>
                  <a:schemeClr val="dk1"/>
                </a:solidFill>
              </a:rPr>
              <a:t>Total sales increased annually for each segment</a:t>
            </a:r>
            <a:endParaRPr sz="1500" dirty="0">
              <a:solidFill>
                <a:schemeClr val="dk1"/>
              </a:solidFill>
            </a:endParaRPr>
          </a:p>
        </p:txBody>
      </p:sp>
      <p:sp>
        <p:nvSpPr>
          <p:cNvPr id="390" name="Google Shape;390;g1e549155219_2_3"/>
          <p:cNvSpPr txBox="1"/>
          <p:nvPr/>
        </p:nvSpPr>
        <p:spPr>
          <a:xfrm>
            <a:off x="5793599" y="5000013"/>
            <a:ext cx="5988600" cy="64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dirty="0"/>
              <a:t>Total Segments Quantities for 2020 - 2021</a:t>
            </a:r>
            <a:endParaRPr sz="2200" b="1" dirty="0">
              <a:solidFill>
                <a:schemeClr val="dk1"/>
              </a:solidFill>
            </a:endParaRPr>
          </a:p>
          <a:p>
            <a:pPr marL="0" lvl="0" indent="0" algn="l" rtl="0">
              <a:spcBef>
                <a:spcPts val="0"/>
              </a:spcBef>
              <a:spcAft>
                <a:spcPts val="0"/>
              </a:spcAft>
              <a:buNone/>
            </a:pPr>
            <a:r>
              <a:rPr lang="en-US" sz="1500" dirty="0">
                <a:solidFill>
                  <a:schemeClr val="dk1"/>
                </a:solidFill>
              </a:rPr>
              <a:t>Total quantity sold increased annually for each segment</a:t>
            </a:r>
            <a:endParaRPr sz="1500" dirty="0">
              <a:solidFill>
                <a:schemeClr val="dk1"/>
              </a:solidFill>
            </a:endParaRPr>
          </a:p>
        </p:txBody>
      </p:sp>
      <p:sp>
        <p:nvSpPr>
          <p:cNvPr id="392" name="Google Shape;392;g1e549155219_2_3"/>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g1e549155219_2_3"/>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394" name="Google Shape;394;g1e549155219_2_3"/>
          <p:cNvPicPr preferRelativeResize="0"/>
          <p:nvPr/>
        </p:nvPicPr>
        <p:blipFill rotWithShape="1">
          <a:blip r:embed="rId3">
            <a:alphaModFix/>
          </a:blip>
          <a:srcRect/>
          <a:stretch/>
        </p:blipFill>
        <p:spPr>
          <a:xfrm>
            <a:off x="0" y="5770450"/>
            <a:ext cx="722401" cy="722427"/>
          </a:xfrm>
          <a:prstGeom prst="rect">
            <a:avLst/>
          </a:prstGeom>
          <a:noFill/>
          <a:ln>
            <a:noFill/>
          </a:ln>
        </p:spPr>
      </p:pic>
      <p:pic>
        <p:nvPicPr>
          <p:cNvPr id="395" name="Google Shape;395;g1e549155219_2_3"/>
          <p:cNvPicPr preferRelativeResize="0"/>
          <p:nvPr/>
        </p:nvPicPr>
        <p:blipFill>
          <a:blip r:embed="rId4">
            <a:alphaModFix/>
          </a:blip>
          <a:stretch>
            <a:fillRect/>
          </a:stretch>
        </p:blipFill>
        <p:spPr>
          <a:xfrm>
            <a:off x="838200" y="2062297"/>
            <a:ext cx="3654200" cy="2802250"/>
          </a:xfrm>
          <a:prstGeom prst="rect">
            <a:avLst/>
          </a:prstGeom>
          <a:noFill/>
          <a:ln>
            <a:noFill/>
          </a:ln>
        </p:spPr>
      </p:pic>
      <p:pic>
        <p:nvPicPr>
          <p:cNvPr id="397" name="Google Shape;397;g1e549155219_2_3"/>
          <p:cNvPicPr preferRelativeResize="0"/>
          <p:nvPr/>
        </p:nvPicPr>
        <p:blipFill>
          <a:blip r:embed="rId5">
            <a:alphaModFix/>
          </a:blip>
          <a:stretch>
            <a:fillRect/>
          </a:stretch>
        </p:blipFill>
        <p:spPr>
          <a:xfrm>
            <a:off x="5522725" y="2084871"/>
            <a:ext cx="6259474" cy="2802250"/>
          </a:xfrm>
          <a:prstGeom prst="rect">
            <a:avLst/>
          </a:prstGeom>
          <a:noFill/>
          <a:ln>
            <a:noFill/>
          </a:ln>
        </p:spPr>
      </p:pic>
      <p:sp>
        <p:nvSpPr>
          <p:cNvPr id="398" name="Google Shape;398;g1e549155219_2_3"/>
          <p:cNvSpPr txBox="1"/>
          <p:nvPr/>
        </p:nvSpPr>
        <p:spPr>
          <a:xfrm>
            <a:off x="10670175" y="2470121"/>
            <a:ext cx="1259400" cy="7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Total Qty</a:t>
            </a:r>
            <a:endParaRPr b="1"/>
          </a:p>
          <a:p>
            <a:pPr marL="0" lvl="0" indent="0" algn="l" rtl="0">
              <a:spcBef>
                <a:spcPts val="0"/>
              </a:spcBef>
              <a:spcAft>
                <a:spcPts val="0"/>
              </a:spcAft>
              <a:buNone/>
            </a:pPr>
            <a:r>
              <a:rPr lang="en-US" b="1"/>
              <a:t>2020:</a:t>
            </a:r>
            <a:r>
              <a:rPr lang="en-US"/>
              <a:t> 67.1M</a:t>
            </a:r>
            <a:endParaRPr/>
          </a:p>
          <a:p>
            <a:pPr marL="0" lvl="0" indent="0" algn="l" rtl="0">
              <a:spcBef>
                <a:spcPts val="0"/>
              </a:spcBef>
              <a:spcAft>
                <a:spcPts val="0"/>
              </a:spcAft>
              <a:buNone/>
            </a:pPr>
            <a:r>
              <a:rPr lang="en-US" b="1"/>
              <a:t>2021:</a:t>
            </a:r>
            <a:r>
              <a:rPr lang="en-US"/>
              <a:t> 81.6M</a:t>
            </a:r>
            <a:endParaRPr/>
          </a:p>
        </p:txBody>
      </p:sp>
      <p:sp>
        <p:nvSpPr>
          <p:cNvPr id="399" name="Google Shape;399;g1e549155219_2_3"/>
          <p:cNvSpPr txBox="1"/>
          <p:nvPr/>
        </p:nvSpPr>
        <p:spPr>
          <a:xfrm>
            <a:off x="3836850" y="3897027"/>
            <a:ext cx="1341000" cy="7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t>Total Sales</a:t>
            </a:r>
            <a:endParaRPr b="1" dirty="0"/>
          </a:p>
          <a:p>
            <a:pPr marL="0" lvl="0" indent="0" algn="l" rtl="0">
              <a:spcBef>
                <a:spcPts val="0"/>
              </a:spcBef>
              <a:spcAft>
                <a:spcPts val="0"/>
              </a:spcAft>
              <a:buNone/>
            </a:pPr>
            <a:r>
              <a:rPr lang="en-US" b="1" dirty="0"/>
              <a:t>2020:</a:t>
            </a:r>
            <a:r>
              <a:rPr lang="en-US" dirty="0"/>
              <a:t> $2.24M</a:t>
            </a:r>
            <a:endParaRPr dirty="0"/>
          </a:p>
          <a:p>
            <a:pPr marL="0" lvl="0" indent="0" algn="l" rtl="0">
              <a:spcBef>
                <a:spcPts val="0"/>
              </a:spcBef>
              <a:spcAft>
                <a:spcPts val="0"/>
              </a:spcAft>
              <a:buNone/>
            </a:pPr>
            <a:r>
              <a:rPr lang="en-US" b="1" dirty="0"/>
              <a:t>2021:</a:t>
            </a:r>
            <a:r>
              <a:rPr lang="en-US" dirty="0"/>
              <a:t> $2.66M</a:t>
            </a:r>
            <a:endParaRPr dirty="0"/>
          </a:p>
        </p:txBody>
      </p:sp>
      <p:sp>
        <p:nvSpPr>
          <p:cNvPr id="2" name="Google Shape;373;p4">
            <a:extLst>
              <a:ext uri="{FF2B5EF4-FFF2-40B4-BE49-F238E27FC236}">
                <a16:creationId xmlns:a16="http://schemas.microsoft.com/office/drawing/2014/main" id="{99602C2F-9414-E072-9CAF-5A02F3F46128}"/>
              </a:ext>
            </a:extLst>
          </p:cNvPr>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23</a:t>
            </a:r>
            <a:endParaRPr sz="1100" dirty="0">
              <a:solidFill>
                <a:schemeClr val="lt1"/>
              </a:solidFill>
            </a:endParaRPr>
          </a:p>
        </p:txBody>
      </p:sp>
      <p:sp>
        <p:nvSpPr>
          <p:cNvPr id="8" name="Google Shape;137;g1e53c039cae_0_149">
            <a:extLst>
              <a:ext uri="{FF2B5EF4-FFF2-40B4-BE49-F238E27FC236}">
                <a16:creationId xmlns:a16="http://schemas.microsoft.com/office/drawing/2014/main" id="{D4EE3437-BA41-FFC9-9553-B411AAAD5ECE}"/>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Very High Segment Shows Best Sales Performance</a:t>
            </a:r>
            <a:endParaRPr lang="en-US" sz="3000" b="1" dirty="0">
              <a:highlight>
                <a:schemeClr val="lt1"/>
              </a:highlight>
              <a:latin typeface="Arial"/>
              <a:ea typeface="Arial"/>
              <a:cs typeface="Arial"/>
              <a:sym typeface="Arial"/>
            </a:endParaRPr>
          </a:p>
        </p:txBody>
      </p:sp>
      <p:cxnSp>
        <p:nvCxnSpPr>
          <p:cNvPr id="9" name="Google Shape;149;g1e53c039cae_0_149">
            <a:extLst>
              <a:ext uri="{FF2B5EF4-FFF2-40B4-BE49-F238E27FC236}">
                <a16:creationId xmlns:a16="http://schemas.microsoft.com/office/drawing/2014/main" id="{50CABEDF-0FF1-6083-4E4C-26C6121E51A7}"/>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10" name="TextBox 9">
            <a:extLst>
              <a:ext uri="{FF2B5EF4-FFF2-40B4-BE49-F238E27FC236}">
                <a16:creationId xmlns:a16="http://schemas.microsoft.com/office/drawing/2014/main" id="{18306904-3631-CE60-74BE-357AF4DBF54E}"/>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Store Segmentation</a:t>
            </a:r>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p:bldP spid="390" grpId="0"/>
      <p:bldP spid="398" grpId="0"/>
      <p:bldP spid="3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5db8e2bc6e_0_4"/>
          <p:cNvSpPr txBox="1"/>
          <p:nvPr/>
        </p:nvSpPr>
        <p:spPr>
          <a:xfrm>
            <a:off x="5698106" y="4864411"/>
            <a:ext cx="5446200" cy="64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dirty="0">
                <a:solidFill>
                  <a:schemeClr val="dk1"/>
                </a:solidFill>
              </a:rPr>
              <a:t>Sales Efficiency: </a:t>
            </a:r>
            <a:r>
              <a:rPr lang="en-US" sz="1500" dirty="0"/>
              <a:t>Highest value returned on each unit sold resulting on larger margin (profit)</a:t>
            </a:r>
            <a:endParaRPr sz="1500" dirty="0"/>
          </a:p>
        </p:txBody>
      </p:sp>
      <p:sp>
        <p:nvSpPr>
          <p:cNvPr id="405" name="Google Shape;405;g25db8e2bc6e_0_4"/>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g25db8e2bc6e_0_4"/>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408" name="Google Shape;408;g25db8e2bc6e_0_4"/>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409" name="Google Shape;409;g25db8e2bc6e_0_4"/>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24</a:t>
            </a:r>
            <a:endParaRPr sz="1100" dirty="0">
              <a:solidFill>
                <a:schemeClr val="lt1"/>
              </a:solidFill>
            </a:endParaRPr>
          </a:p>
        </p:txBody>
      </p:sp>
      <p:graphicFrame>
        <p:nvGraphicFramePr>
          <p:cNvPr id="410" name="Google Shape;410;g25db8e2bc6e_0_4"/>
          <p:cNvGraphicFramePr/>
          <p:nvPr>
            <p:extLst>
              <p:ext uri="{D42A27DB-BD31-4B8C-83A1-F6EECF244321}">
                <p14:modId xmlns:p14="http://schemas.microsoft.com/office/powerpoint/2010/main" val="330279526"/>
              </p:ext>
            </p:extLst>
          </p:nvPr>
        </p:nvGraphicFramePr>
        <p:xfrm>
          <a:off x="314218" y="1767811"/>
          <a:ext cx="5001900" cy="3082775"/>
        </p:xfrm>
        <a:graphic>
          <a:graphicData uri="http://schemas.openxmlformats.org/drawingml/2006/table">
            <a:tbl>
              <a:tblPr>
                <a:noFill/>
                <a:tableStyleId>{AE7AA368-44FD-40FA-8744-5BDB1B8B2469}</a:tableStyleId>
              </a:tblPr>
              <a:tblGrid>
                <a:gridCol w="1735475">
                  <a:extLst>
                    <a:ext uri="{9D8B030D-6E8A-4147-A177-3AD203B41FA5}">
                      <a16:colId xmlns:a16="http://schemas.microsoft.com/office/drawing/2014/main" val="20000"/>
                    </a:ext>
                  </a:extLst>
                </a:gridCol>
                <a:gridCol w="1735475">
                  <a:extLst>
                    <a:ext uri="{9D8B030D-6E8A-4147-A177-3AD203B41FA5}">
                      <a16:colId xmlns:a16="http://schemas.microsoft.com/office/drawing/2014/main" val="20001"/>
                    </a:ext>
                  </a:extLst>
                </a:gridCol>
                <a:gridCol w="1530950">
                  <a:extLst>
                    <a:ext uri="{9D8B030D-6E8A-4147-A177-3AD203B41FA5}">
                      <a16:colId xmlns:a16="http://schemas.microsoft.com/office/drawing/2014/main" val="20002"/>
                    </a:ext>
                  </a:extLst>
                </a:gridCol>
              </a:tblGrid>
              <a:tr h="499625">
                <a:tc gridSpan="3">
                  <a:txBody>
                    <a:bodyPr/>
                    <a:lstStyle/>
                    <a:p>
                      <a:pPr marL="0" marR="0" lvl="0" indent="0" algn="ctr" rtl="0">
                        <a:lnSpc>
                          <a:spcPct val="100000"/>
                        </a:lnSpc>
                        <a:spcBef>
                          <a:spcPts val="0"/>
                        </a:spcBef>
                        <a:spcAft>
                          <a:spcPts val="0"/>
                        </a:spcAft>
                        <a:buNone/>
                      </a:pPr>
                      <a:r>
                        <a:rPr lang="en-US" b="1" dirty="0">
                          <a:solidFill>
                            <a:schemeClr val="lt1"/>
                          </a:solidFill>
                        </a:rPr>
                        <a:t>2020 - 2021 Sales and Quantity Growth Rate by Segment</a:t>
                      </a:r>
                      <a:endParaRPr b="1" dirty="0">
                        <a:solidFill>
                          <a:schemeClr val="lt1"/>
                        </a:solidFill>
                      </a:endParaRPr>
                    </a:p>
                  </a:txBody>
                  <a:tcPr marL="91425" marR="91425" marT="91425" marB="91425">
                    <a:lnB w="9525" cap="flat" cmpd="sng">
                      <a:solidFill>
                        <a:srgbClr val="F9AECE"/>
                      </a:solidFill>
                      <a:prstDash val="solid"/>
                      <a:round/>
                      <a:headEnd type="none" w="sm" len="sm"/>
                      <a:tailEnd type="none" w="sm" len="sm"/>
                    </a:lnB>
                    <a:solidFill>
                      <a:srgbClr val="C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4650">
                <a:tc>
                  <a:txBody>
                    <a:bodyPr/>
                    <a:lstStyle/>
                    <a:p>
                      <a:pPr marL="0" lvl="0" indent="0" algn="ctr" rtl="0">
                        <a:spcBef>
                          <a:spcPts val="0"/>
                        </a:spcBef>
                        <a:spcAft>
                          <a:spcPts val="0"/>
                        </a:spcAft>
                        <a:buNone/>
                      </a:pPr>
                      <a:r>
                        <a:rPr lang="en-US" sz="1300" b="1"/>
                        <a:t>Segment</a:t>
                      </a:r>
                      <a:endParaRPr sz="1300" b="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rPr>
                        <a:t>Quantity Growth </a:t>
                      </a:r>
                      <a:r>
                        <a:rPr lang="en-US" sz="1300">
                          <a:solidFill>
                            <a:schemeClr val="dk1"/>
                          </a:solidFill>
                        </a:rPr>
                        <a:t>%</a:t>
                      </a:r>
                      <a:endParaRPr sz="1300" b="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t>Sales Growth </a:t>
                      </a:r>
                      <a:r>
                        <a:rPr lang="en-US" sz="1300"/>
                        <a:t>%</a:t>
                      </a:r>
                      <a:endParaRPr sz="1300"/>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extLst>
                  <a:ext uri="{0D108BD9-81ED-4DB2-BD59-A6C34878D82A}">
                    <a16:rowId xmlns:a16="http://schemas.microsoft.com/office/drawing/2014/main" val="10001"/>
                  </a:ext>
                </a:extLst>
              </a:tr>
              <a:tr h="499625">
                <a:tc>
                  <a:txBody>
                    <a:bodyPr/>
                    <a:lstStyle/>
                    <a:p>
                      <a:pPr marL="0" lvl="0" indent="0" algn="l" rtl="0">
                        <a:spcBef>
                          <a:spcPts val="0"/>
                        </a:spcBef>
                        <a:spcAft>
                          <a:spcPts val="0"/>
                        </a:spcAft>
                        <a:buNone/>
                      </a:pPr>
                      <a:r>
                        <a:rPr lang="en-US" b="1">
                          <a:solidFill>
                            <a:schemeClr val="dk1"/>
                          </a:solidFill>
                        </a:rPr>
                        <a:t>Very High</a:t>
                      </a:r>
                      <a:endParaRPr b="1">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solidFill>
                      <a:srgbClr val="F4CCCC"/>
                    </a:solidFill>
                  </a:tcPr>
                </a:tc>
                <a:tc>
                  <a:txBody>
                    <a:bodyPr/>
                    <a:lstStyle/>
                    <a:p>
                      <a:pPr marL="0" lvl="0" indent="0" algn="ctr" rtl="0">
                        <a:spcBef>
                          <a:spcPts val="0"/>
                        </a:spcBef>
                        <a:spcAft>
                          <a:spcPts val="0"/>
                        </a:spcAft>
                        <a:buNone/>
                      </a:pPr>
                      <a:r>
                        <a:rPr lang="en-US" b="1">
                          <a:solidFill>
                            <a:schemeClr val="dk1"/>
                          </a:solidFill>
                        </a:rPr>
                        <a:t>15.68%</a:t>
                      </a:r>
                      <a:endParaRPr b="1">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US" b="1">
                          <a:solidFill>
                            <a:schemeClr val="dk1"/>
                          </a:solidFill>
                        </a:rPr>
                        <a:t>22.23%</a:t>
                      </a:r>
                      <a:endParaRPr b="1">
                        <a:solidFill>
                          <a:schemeClr val="dk1"/>
                        </a:solidFill>
                      </a:endParaRPr>
                    </a:p>
                  </a:txBody>
                  <a:tcPr marL="91425" marR="91425" marT="91425" marB="91425">
                    <a:lnL w="9525" cap="flat" cmpd="sng">
                      <a:solidFill>
                        <a:srgbClr val="9E9E9E"/>
                      </a:solidFill>
                      <a:prstDash val="solid"/>
                      <a:round/>
                      <a:headEnd type="none" w="sm" len="sm"/>
                      <a:tailEnd type="none" w="sm" len="sm"/>
                    </a:lnL>
                    <a:lnT w="9525" cap="flat" cmpd="sng">
                      <a:solidFill>
                        <a:srgbClr val="F9AECE"/>
                      </a:solidFill>
                      <a:prstDash val="solid"/>
                      <a:round/>
                      <a:headEnd type="none" w="sm" len="sm"/>
                      <a:tailEnd type="none" w="sm" len="sm"/>
                    </a:lnT>
                    <a:solidFill>
                      <a:srgbClr val="F4CCCC"/>
                    </a:solidFill>
                  </a:tcPr>
                </a:tc>
                <a:extLst>
                  <a:ext uri="{0D108BD9-81ED-4DB2-BD59-A6C34878D82A}">
                    <a16:rowId xmlns:a16="http://schemas.microsoft.com/office/drawing/2014/main" val="10002"/>
                  </a:ext>
                </a:extLst>
              </a:tr>
              <a:tr h="499625">
                <a:tc>
                  <a:txBody>
                    <a:bodyPr/>
                    <a:lstStyle/>
                    <a:p>
                      <a:pPr marL="0" lvl="0" indent="0" algn="l" rtl="0">
                        <a:spcBef>
                          <a:spcPts val="0"/>
                        </a:spcBef>
                        <a:spcAft>
                          <a:spcPts val="0"/>
                        </a:spcAft>
                        <a:buNone/>
                      </a:pPr>
                      <a:r>
                        <a:rPr lang="en-US"/>
                        <a:t>High</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dirty="0"/>
                        <a:t>20.00%</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22.23%</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499625">
                <a:tc>
                  <a:txBody>
                    <a:bodyPr/>
                    <a:lstStyle/>
                    <a:p>
                      <a:pPr marL="0" lvl="0" indent="0" algn="l" rtl="0">
                        <a:spcBef>
                          <a:spcPts val="0"/>
                        </a:spcBef>
                        <a:spcAft>
                          <a:spcPts val="0"/>
                        </a:spcAft>
                        <a:buNone/>
                      </a:pPr>
                      <a:r>
                        <a:rPr lang="en-US"/>
                        <a:t>Mid</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a:t>20.00%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12.50%</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499625">
                <a:tc>
                  <a:txBody>
                    <a:bodyPr/>
                    <a:lstStyle/>
                    <a:p>
                      <a:pPr marL="0" lvl="0" indent="0" algn="l" rtl="0">
                        <a:spcBef>
                          <a:spcPts val="0"/>
                        </a:spcBef>
                        <a:spcAft>
                          <a:spcPts val="0"/>
                        </a:spcAft>
                        <a:buNone/>
                      </a:pPr>
                      <a:r>
                        <a:rPr lang="en-US"/>
                        <a:t>Low</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a:solidFill>
                            <a:schemeClr val="dk1"/>
                          </a:solidFill>
                        </a:rPr>
                        <a:t>20.00%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6.45%</a:t>
                      </a:r>
                      <a:endParaRPr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graphicFrame>
        <p:nvGraphicFramePr>
          <p:cNvPr id="411" name="Google Shape;411;g25db8e2bc6e_0_4"/>
          <p:cNvGraphicFramePr/>
          <p:nvPr>
            <p:extLst>
              <p:ext uri="{D42A27DB-BD31-4B8C-83A1-F6EECF244321}">
                <p14:modId xmlns:p14="http://schemas.microsoft.com/office/powerpoint/2010/main" val="1426144519"/>
              </p:ext>
            </p:extLst>
          </p:nvPr>
        </p:nvGraphicFramePr>
        <p:xfrm>
          <a:off x="5698106" y="1767774"/>
          <a:ext cx="6322400" cy="3082774"/>
        </p:xfrm>
        <a:graphic>
          <a:graphicData uri="http://schemas.openxmlformats.org/drawingml/2006/table">
            <a:tbl>
              <a:tblPr>
                <a:noFill/>
                <a:tableStyleId>{AE7AA368-44FD-40FA-8744-5BDB1B8B2469}</a:tableStyleId>
              </a:tblPr>
              <a:tblGrid>
                <a:gridCol w="971066">
                  <a:extLst>
                    <a:ext uri="{9D8B030D-6E8A-4147-A177-3AD203B41FA5}">
                      <a16:colId xmlns:a16="http://schemas.microsoft.com/office/drawing/2014/main" val="20000"/>
                    </a:ext>
                  </a:extLst>
                </a:gridCol>
                <a:gridCol w="980279">
                  <a:extLst>
                    <a:ext uri="{9D8B030D-6E8A-4147-A177-3AD203B41FA5}">
                      <a16:colId xmlns:a16="http://schemas.microsoft.com/office/drawing/2014/main" val="20001"/>
                    </a:ext>
                  </a:extLst>
                </a:gridCol>
                <a:gridCol w="929842">
                  <a:extLst>
                    <a:ext uri="{9D8B030D-6E8A-4147-A177-3AD203B41FA5}">
                      <a16:colId xmlns:a16="http://schemas.microsoft.com/office/drawing/2014/main" val="20002"/>
                    </a:ext>
                  </a:extLst>
                </a:gridCol>
                <a:gridCol w="752488">
                  <a:extLst>
                    <a:ext uri="{9D8B030D-6E8A-4147-A177-3AD203B41FA5}">
                      <a16:colId xmlns:a16="http://schemas.microsoft.com/office/drawing/2014/main" val="20003"/>
                    </a:ext>
                  </a:extLst>
                </a:gridCol>
                <a:gridCol w="928373">
                  <a:extLst>
                    <a:ext uri="{9D8B030D-6E8A-4147-A177-3AD203B41FA5}">
                      <a16:colId xmlns:a16="http://schemas.microsoft.com/office/drawing/2014/main" val="20004"/>
                    </a:ext>
                  </a:extLst>
                </a:gridCol>
                <a:gridCol w="1003714">
                  <a:extLst>
                    <a:ext uri="{9D8B030D-6E8A-4147-A177-3AD203B41FA5}">
                      <a16:colId xmlns:a16="http://schemas.microsoft.com/office/drawing/2014/main" val="20005"/>
                    </a:ext>
                  </a:extLst>
                </a:gridCol>
                <a:gridCol w="756638">
                  <a:extLst>
                    <a:ext uri="{9D8B030D-6E8A-4147-A177-3AD203B41FA5}">
                      <a16:colId xmlns:a16="http://schemas.microsoft.com/office/drawing/2014/main" val="20006"/>
                    </a:ext>
                  </a:extLst>
                </a:gridCol>
              </a:tblGrid>
              <a:tr h="411572">
                <a:tc gridSpan="7">
                  <a:txBody>
                    <a:bodyPr/>
                    <a:lstStyle/>
                    <a:p>
                      <a:pPr marL="0" marR="0" lvl="0" indent="0" algn="ctr" rtl="0">
                        <a:lnSpc>
                          <a:spcPct val="100000"/>
                        </a:lnSpc>
                        <a:spcBef>
                          <a:spcPts val="0"/>
                        </a:spcBef>
                        <a:spcAft>
                          <a:spcPts val="0"/>
                        </a:spcAft>
                        <a:buNone/>
                      </a:pPr>
                      <a:r>
                        <a:rPr lang="en-US" b="1" dirty="0">
                          <a:solidFill>
                            <a:schemeClr val="lt1"/>
                          </a:solidFill>
                        </a:rPr>
                        <a:t>Annual Sales Return to Quantity Ratio by Segment</a:t>
                      </a:r>
                      <a:endParaRPr b="1" dirty="0">
                        <a:solidFill>
                          <a:schemeClr val="lt1"/>
                        </a:solidFill>
                      </a:endParaRPr>
                    </a:p>
                  </a:txBody>
                  <a:tcPr marL="91425" marR="91425" marT="91425" marB="91425">
                    <a:lnB w="9525" cap="flat" cmpd="sng">
                      <a:solidFill>
                        <a:srgbClr val="F9AECE"/>
                      </a:solidFill>
                      <a:prstDash val="solid"/>
                      <a:round/>
                      <a:headEnd type="none" w="sm" len="sm"/>
                      <a:tailEnd type="none" w="sm" len="sm"/>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5741">
                <a:tc rowSpan="2">
                  <a:txBody>
                    <a:bodyPr/>
                    <a:lstStyle/>
                    <a:p>
                      <a:pPr marL="0" lvl="0" indent="0" algn="ctr" rtl="0">
                        <a:spcBef>
                          <a:spcPts val="0"/>
                        </a:spcBef>
                        <a:spcAft>
                          <a:spcPts val="0"/>
                        </a:spcAft>
                        <a:buNone/>
                      </a:pPr>
                      <a:r>
                        <a:rPr lang="en-US" sz="1300" b="1" dirty="0"/>
                        <a:t>Segment</a:t>
                      </a:r>
                      <a:endParaRPr sz="1300" b="1" dirty="0"/>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gridSpan="3">
                  <a:txBody>
                    <a:bodyPr/>
                    <a:lstStyle/>
                    <a:p>
                      <a:pPr marL="0" lvl="0" indent="0" algn="ctr" rtl="0">
                        <a:spcBef>
                          <a:spcPts val="0"/>
                        </a:spcBef>
                        <a:spcAft>
                          <a:spcPts val="0"/>
                        </a:spcAft>
                        <a:buNone/>
                      </a:pPr>
                      <a:r>
                        <a:rPr lang="en-US" sz="1300" b="1" dirty="0"/>
                        <a:t>2020</a:t>
                      </a:r>
                      <a:endParaRPr sz="1300" b="1" dirty="0"/>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US" sz="1300" b="1">
                          <a:solidFill>
                            <a:schemeClr val="dk1"/>
                          </a:solidFill>
                        </a:rPr>
                        <a:t>2021</a:t>
                      </a:r>
                      <a:endParaRPr sz="1300" b="1">
                        <a:solidFill>
                          <a:schemeClr val="dk1"/>
                        </a:solidFill>
                      </a:endParaRPr>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01543">
                <a:tc vMerge="1">
                  <a:txBody>
                    <a:bodyPr/>
                    <a:lstStyle/>
                    <a:p>
                      <a:endParaRPr lang="en-US"/>
                    </a:p>
                  </a:txBody>
                  <a:tcPr/>
                </a:tc>
                <a:tc>
                  <a:txBody>
                    <a:bodyPr/>
                    <a:lstStyle/>
                    <a:p>
                      <a:pPr marL="0" lvl="0" indent="0" algn="ctr" rtl="0">
                        <a:spcBef>
                          <a:spcPts val="0"/>
                        </a:spcBef>
                        <a:spcAft>
                          <a:spcPts val="0"/>
                        </a:spcAft>
                        <a:buNone/>
                      </a:pPr>
                      <a:r>
                        <a:rPr lang="en-US" sz="1300" b="1"/>
                        <a:t>Qty (Millions)</a:t>
                      </a:r>
                      <a:endParaRPr sz="1300" b="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t>Sales (Millions)</a:t>
                      </a:r>
                      <a:endParaRPr sz="1300" b="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t>Return Ratio</a:t>
                      </a:r>
                      <a:endParaRPr sz="1300"/>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rPr>
                        <a:t>Qty (Millions)</a:t>
                      </a:r>
                      <a:endParaRPr sz="1300" b="1">
                        <a:solidFill>
                          <a:schemeClr val="dk1"/>
                        </a:solidFill>
                      </a:endParaRPr>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rPr>
                        <a:t>Sales (Millions)</a:t>
                      </a:r>
                      <a:endParaRPr sz="1300" b="1">
                        <a:solidFill>
                          <a:schemeClr val="dk1"/>
                        </a:solidFill>
                      </a:endParaRPr>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lvl="0" indent="0" algn="ctr" rtl="0">
                        <a:spcBef>
                          <a:spcPts val="0"/>
                        </a:spcBef>
                        <a:spcAft>
                          <a:spcPts val="0"/>
                        </a:spcAft>
                        <a:buNone/>
                      </a:pPr>
                      <a:r>
                        <a:rPr lang="en-US" sz="1300" b="1">
                          <a:solidFill>
                            <a:schemeClr val="dk1"/>
                          </a:solidFill>
                        </a:rPr>
                        <a:t>Return Ratio</a:t>
                      </a:r>
                      <a:endParaRPr sz="1300" b="1">
                        <a:solidFill>
                          <a:schemeClr val="dk1"/>
                        </a:solidFill>
                      </a:endParaRPr>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extLst>
                  <a:ext uri="{0D108BD9-81ED-4DB2-BD59-A6C34878D82A}">
                    <a16:rowId xmlns:a16="http://schemas.microsoft.com/office/drawing/2014/main" val="10002"/>
                  </a:ext>
                </a:extLst>
              </a:tr>
              <a:tr h="439202">
                <a:tc>
                  <a:txBody>
                    <a:bodyPr/>
                    <a:lstStyle/>
                    <a:p>
                      <a:pPr marL="0" lvl="0" indent="0" algn="l" rtl="0">
                        <a:spcBef>
                          <a:spcPts val="0"/>
                        </a:spcBef>
                        <a:spcAft>
                          <a:spcPts val="0"/>
                        </a:spcAft>
                        <a:buNone/>
                      </a:pPr>
                      <a:r>
                        <a:rPr lang="en-US"/>
                        <a:t>Very High</a:t>
                      </a:r>
                      <a:endParaRPr/>
                    </a:p>
                  </a:txBody>
                  <a:tcPr marL="91425" marR="91425" marT="91425" marB="91425">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solidFill>
                            <a:schemeClr val="dk1"/>
                          </a:solidFill>
                        </a:rPr>
                        <a:t>43M</a:t>
                      </a:r>
                      <a:endParaRPr>
                        <a:solidFill>
                          <a:schemeClr val="dk1"/>
                        </a:solidFill>
                      </a:endParaRPr>
                    </a:p>
                  </a:txBody>
                  <a:tcPr marL="91425" marR="91425" marT="91425" marB="91425" anchor="ct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solidFill>
                            <a:schemeClr val="dk1"/>
                          </a:solidFill>
                        </a:rPr>
                        <a:t>$0.93M</a:t>
                      </a:r>
                      <a:endParaRPr>
                        <a:solidFill>
                          <a:schemeClr val="dk1"/>
                        </a:solidFill>
                      </a:endParaRPr>
                    </a:p>
                  </a:txBody>
                  <a:tcPr marL="91425" marR="91425" marT="91425" marB="91425" anchor="ct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solidFill>
                            <a:schemeClr val="dk1"/>
                          </a:solidFill>
                        </a:rPr>
                        <a:t>$0.02</a:t>
                      </a:r>
                      <a:endParaRPr/>
                    </a:p>
                  </a:txBody>
                  <a:tcPr marL="91425" marR="91425" marT="91425" marB="91425" anchor="ct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t>51M</a:t>
                      </a:r>
                      <a:endParaRPr/>
                    </a:p>
                  </a:txBody>
                  <a:tcPr marL="91425" marR="91425" marT="91425" marB="91425" anchor="ct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t>$1.09M</a:t>
                      </a:r>
                      <a:endParaRPr/>
                    </a:p>
                  </a:txBody>
                  <a:tcPr marL="91425" marR="91425" marT="91425" marB="91425" anchor="ct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t>$0.02</a:t>
                      </a:r>
                      <a:endParaRPr/>
                    </a:p>
                  </a:txBody>
                  <a:tcPr marL="91425" marR="91425" marT="91425" marB="91425" anchor="ctr">
                    <a:lnT w="9525" cap="flat" cmpd="sng">
                      <a:solidFill>
                        <a:srgbClr val="F9AECE"/>
                      </a:solidFill>
                      <a:prstDash val="solid"/>
                      <a:round/>
                      <a:headEnd type="none" w="sm" len="sm"/>
                      <a:tailEnd type="none" w="sm" len="sm"/>
                    </a:lnT>
                  </a:tcPr>
                </a:tc>
                <a:extLst>
                  <a:ext uri="{0D108BD9-81ED-4DB2-BD59-A6C34878D82A}">
                    <a16:rowId xmlns:a16="http://schemas.microsoft.com/office/drawing/2014/main" val="10003"/>
                  </a:ext>
                </a:extLst>
              </a:tr>
              <a:tr h="411572">
                <a:tc>
                  <a:txBody>
                    <a:bodyPr/>
                    <a:lstStyle/>
                    <a:p>
                      <a:pPr marL="0" lvl="0" indent="0" algn="l" rtl="0">
                        <a:spcBef>
                          <a:spcPts val="0"/>
                        </a:spcBef>
                        <a:spcAft>
                          <a:spcPts val="0"/>
                        </a:spcAft>
                        <a:buNone/>
                      </a:pPr>
                      <a:r>
                        <a:rPr lang="en-US" dirty="0"/>
                        <a:t>High</a:t>
                      </a:r>
                      <a:endParaRPr dirty="0"/>
                    </a:p>
                  </a:txBody>
                  <a:tcPr marL="91425" marR="91425" marT="91425" marB="91425"/>
                </a:tc>
                <a:tc>
                  <a:txBody>
                    <a:bodyPr/>
                    <a:lstStyle/>
                    <a:p>
                      <a:pPr marL="0" lvl="0" indent="0" algn="ctr" rtl="0">
                        <a:spcBef>
                          <a:spcPts val="0"/>
                        </a:spcBef>
                        <a:spcAft>
                          <a:spcPts val="0"/>
                        </a:spcAft>
                        <a:buNone/>
                      </a:pPr>
                      <a:r>
                        <a:rPr lang="en-US">
                          <a:solidFill>
                            <a:schemeClr val="dk1"/>
                          </a:solidFill>
                        </a:rPr>
                        <a:t>16M</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a:solidFill>
                            <a:schemeClr val="dk1"/>
                          </a:solidFill>
                        </a:rPr>
                        <a:t>$0.56M</a:t>
                      </a:r>
                      <a:endParaRPr>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a:solidFill>
                            <a:schemeClr val="dk1"/>
                          </a:solidFill>
                        </a:rPr>
                        <a:t>$0.03</a:t>
                      </a:r>
                      <a:endParaRPr/>
                    </a:p>
                  </a:txBody>
                  <a:tcPr marL="91425" marR="91425" marT="91425" marB="91425" anchor="ctr"/>
                </a:tc>
                <a:tc>
                  <a:txBody>
                    <a:bodyPr/>
                    <a:lstStyle/>
                    <a:p>
                      <a:pPr marL="0" lvl="0" indent="0" algn="ctr" rtl="0">
                        <a:spcBef>
                          <a:spcPts val="0"/>
                        </a:spcBef>
                        <a:spcAft>
                          <a:spcPts val="0"/>
                        </a:spcAft>
                        <a:buNone/>
                      </a:pPr>
                      <a:r>
                        <a:rPr lang="en-US"/>
                        <a:t>20M</a:t>
                      </a:r>
                      <a:endParaRPr/>
                    </a:p>
                  </a:txBody>
                  <a:tcPr marL="91425" marR="91425" marT="91425" marB="91425" anchor="ctr"/>
                </a:tc>
                <a:tc>
                  <a:txBody>
                    <a:bodyPr/>
                    <a:lstStyle/>
                    <a:p>
                      <a:pPr marL="0" lvl="0" indent="0" algn="ctr" rtl="0">
                        <a:spcBef>
                          <a:spcPts val="0"/>
                        </a:spcBef>
                        <a:spcAft>
                          <a:spcPts val="0"/>
                        </a:spcAft>
                        <a:buNone/>
                      </a:pPr>
                      <a:r>
                        <a:rPr lang="en-US"/>
                        <a:t>$0.72M</a:t>
                      </a:r>
                      <a:endParaRPr/>
                    </a:p>
                  </a:txBody>
                  <a:tcPr marL="91425" marR="91425" marT="91425" marB="91425" anchor="ctr"/>
                </a:tc>
                <a:tc>
                  <a:txBody>
                    <a:bodyPr/>
                    <a:lstStyle/>
                    <a:p>
                      <a:pPr marL="0" lvl="0" indent="0" algn="ctr" rtl="0">
                        <a:spcBef>
                          <a:spcPts val="0"/>
                        </a:spcBef>
                        <a:spcAft>
                          <a:spcPts val="0"/>
                        </a:spcAft>
                        <a:buNone/>
                      </a:pPr>
                      <a:r>
                        <a:rPr lang="en-US"/>
                        <a:t>$0.03</a:t>
                      </a:r>
                      <a:endParaRPr/>
                    </a:p>
                  </a:txBody>
                  <a:tcPr marL="91425" marR="91425" marT="91425" marB="91425" anchor="ctr"/>
                </a:tc>
                <a:extLst>
                  <a:ext uri="{0D108BD9-81ED-4DB2-BD59-A6C34878D82A}">
                    <a16:rowId xmlns:a16="http://schemas.microsoft.com/office/drawing/2014/main" val="10004"/>
                  </a:ext>
                </a:extLst>
              </a:tr>
              <a:tr h="411572">
                <a:tc>
                  <a:txBody>
                    <a:bodyPr/>
                    <a:lstStyle/>
                    <a:p>
                      <a:pPr marL="0" marR="0" lvl="0" indent="0" algn="l" rtl="0">
                        <a:lnSpc>
                          <a:spcPct val="100000"/>
                        </a:lnSpc>
                        <a:spcBef>
                          <a:spcPts val="0"/>
                        </a:spcBef>
                        <a:spcAft>
                          <a:spcPts val="0"/>
                        </a:spcAft>
                        <a:buNone/>
                      </a:pPr>
                      <a:r>
                        <a:rPr lang="en-US" b="1">
                          <a:solidFill>
                            <a:schemeClr val="dk1"/>
                          </a:solidFill>
                        </a:rPr>
                        <a:t>Mid</a:t>
                      </a:r>
                      <a:endParaRPr b="1">
                        <a:solidFill>
                          <a:schemeClr val="dk1"/>
                        </a:solidFill>
                      </a:endParaRPr>
                    </a:p>
                  </a:txBody>
                  <a:tcPr marL="91425" marR="91425" marT="91425" marB="91425">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4M</a:t>
                      </a:r>
                      <a:endParaRPr b="1">
                        <a:solidFill>
                          <a:schemeClr val="dk1"/>
                        </a:solidFill>
                      </a:endParaRPr>
                    </a:p>
                  </a:txBody>
                  <a:tcPr marL="91425" marR="91425" marT="91425" marB="91425" anchor="ct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$0.47M</a:t>
                      </a:r>
                      <a:endParaRPr b="1">
                        <a:solidFill>
                          <a:schemeClr val="dk1"/>
                        </a:solidFill>
                      </a:endParaRPr>
                    </a:p>
                  </a:txBody>
                  <a:tcPr marL="91425" marR="91425" marT="91425" marB="91425" anchor="ct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$0.11</a:t>
                      </a:r>
                      <a:endParaRPr b="1">
                        <a:solidFill>
                          <a:schemeClr val="dk1"/>
                        </a:solidFill>
                      </a:endParaRPr>
                    </a:p>
                  </a:txBody>
                  <a:tcPr marL="91425" marR="91425" marT="91425" marB="91425" anchor="ct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5M</a:t>
                      </a:r>
                      <a:endParaRPr b="1">
                        <a:solidFill>
                          <a:schemeClr val="dk1"/>
                        </a:solidFill>
                      </a:endParaRPr>
                    </a:p>
                  </a:txBody>
                  <a:tcPr marL="91425" marR="91425" marT="91425" marB="91425" anchor="ct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$0.54M</a:t>
                      </a:r>
                      <a:endParaRPr b="1">
                        <a:solidFill>
                          <a:schemeClr val="dk1"/>
                        </a:solidFill>
                      </a:endParaRPr>
                    </a:p>
                  </a:txBody>
                  <a:tcPr marL="91425" marR="91425" marT="91425" marB="91425" anchor="ct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$0.10</a:t>
                      </a:r>
                      <a:endParaRPr b="1">
                        <a:solidFill>
                          <a:schemeClr val="dk1"/>
                        </a:solidFill>
                      </a:endParaRPr>
                    </a:p>
                  </a:txBody>
                  <a:tcPr marL="91425" marR="91425" marT="91425" marB="91425" anchor="ctr">
                    <a:solidFill>
                      <a:srgbClr val="F4CCCC"/>
                    </a:solidFill>
                  </a:tcPr>
                </a:tc>
                <a:extLst>
                  <a:ext uri="{0D108BD9-81ED-4DB2-BD59-A6C34878D82A}">
                    <a16:rowId xmlns:a16="http://schemas.microsoft.com/office/drawing/2014/main" val="10005"/>
                  </a:ext>
                </a:extLst>
              </a:tr>
              <a:tr h="411572">
                <a:tc>
                  <a:txBody>
                    <a:bodyPr/>
                    <a:lstStyle/>
                    <a:p>
                      <a:pPr marL="0" lvl="0" indent="0" algn="l" rtl="0">
                        <a:spcBef>
                          <a:spcPts val="0"/>
                        </a:spcBef>
                        <a:spcAft>
                          <a:spcPts val="0"/>
                        </a:spcAft>
                        <a:buNone/>
                      </a:pPr>
                      <a:r>
                        <a:rPr lang="en-US"/>
                        <a:t>Low</a:t>
                      </a:r>
                      <a:endParaRPr/>
                    </a:p>
                  </a:txBody>
                  <a:tcPr marL="91425" marR="91425" marT="91425" marB="91425"/>
                </a:tc>
                <a:tc>
                  <a:txBody>
                    <a:bodyPr/>
                    <a:lstStyle/>
                    <a:p>
                      <a:pPr marL="0" lvl="0" indent="0" algn="ctr" rtl="0">
                        <a:spcBef>
                          <a:spcPts val="0"/>
                        </a:spcBef>
                        <a:spcAft>
                          <a:spcPts val="0"/>
                        </a:spcAft>
                        <a:buNone/>
                      </a:pPr>
                      <a:r>
                        <a:rPr lang="en-US"/>
                        <a:t>4M</a:t>
                      </a:r>
                      <a:endParaRPr/>
                    </a:p>
                  </a:txBody>
                  <a:tcPr marL="91425" marR="91425" marT="91425" marB="91425" anchor="ctr"/>
                </a:tc>
                <a:tc>
                  <a:txBody>
                    <a:bodyPr/>
                    <a:lstStyle/>
                    <a:p>
                      <a:pPr marL="0" lvl="0" indent="0" algn="ctr" rtl="0">
                        <a:spcBef>
                          <a:spcPts val="0"/>
                        </a:spcBef>
                        <a:spcAft>
                          <a:spcPts val="0"/>
                        </a:spcAft>
                        <a:buNone/>
                      </a:pPr>
                      <a:r>
                        <a:rPr lang="en-US"/>
                        <a:t>$0.29M</a:t>
                      </a:r>
                      <a:endParaRPr/>
                    </a:p>
                  </a:txBody>
                  <a:tcPr marL="91425" marR="91425" marT="91425" marB="91425" anchor="ctr"/>
                </a:tc>
                <a:tc>
                  <a:txBody>
                    <a:bodyPr/>
                    <a:lstStyle/>
                    <a:p>
                      <a:pPr marL="0" lvl="0" indent="0" algn="ctr" rtl="0">
                        <a:spcBef>
                          <a:spcPts val="0"/>
                        </a:spcBef>
                        <a:spcAft>
                          <a:spcPts val="0"/>
                        </a:spcAft>
                        <a:buNone/>
                      </a:pPr>
                      <a:r>
                        <a:rPr lang="en-US"/>
                        <a:t>$0.07</a:t>
                      </a:r>
                      <a:endParaRPr/>
                    </a:p>
                  </a:txBody>
                  <a:tcPr marL="91425" marR="91425" marT="91425" marB="91425" anchor="ctr"/>
                </a:tc>
                <a:tc>
                  <a:txBody>
                    <a:bodyPr/>
                    <a:lstStyle/>
                    <a:p>
                      <a:pPr marL="0" lvl="0" indent="0" algn="ctr" rtl="0">
                        <a:spcBef>
                          <a:spcPts val="0"/>
                        </a:spcBef>
                        <a:spcAft>
                          <a:spcPts val="0"/>
                        </a:spcAft>
                        <a:buNone/>
                      </a:pPr>
                      <a:r>
                        <a:rPr lang="en-US"/>
                        <a:t>5M</a:t>
                      </a:r>
                      <a:endParaRPr/>
                    </a:p>
                  </a:txBody>
                  <a:tcPr marL="91425" marR="91425" marT="91425" marB="91425" anchor="ctr"/>
                </a:tc>
                <a:tc>
                  <a:txBody>
                    <a:bodyPr/>
                    <a:lstStyle/>
                    <a:p>
                      <a:pPr marL="0" lvl="0" indent="0" algn="ctr" rtl="0">
                        <a:spcBef>
                          <a:spcPts val="0"/>
                        </a:spcBef>
                        <a:spcAft>
                          <a:spcPts val="0"/>
                        </a:spcAft>
                        <a:buNone/>
                      </a:pPr>
                      <a:r>
                        <a:rPr lang="en-US"/>
                        <a:t>$0.31M</a:t>
                      </a:r>
                      <a:endParaRPr/>
                    </a:p>
                  </a:txBody>
                  <a:tcPr marL="91425" marR="91425" marT="91425" marB="91425" anchor="ctr"/>
                </a:tc>
                <a:tc>
                  <a:txBody>
                    <a:bodyPr/>
                    <a:lstStyle/>
                    <a:p>
                      <a:pPr marL="0" lvl="0" indent="0" algn="ctr" rtl="0">
                        <a:spcBef>
                          <a:spcPts val="0"/>
                        </a:spcBef>
                        <a:spcAft>
                          <a:spcPts val="0"/>
                        </a:spcAft>
                        <a:buNone/>
                      </a:pPr>
                      <a:r>
                        <a:rPr lang="en-US" dirty="0"/>
                        <a:t>$0.06</a:t>
                      </a:r>
                      <a:endParaRPr dirty="0"/>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g25db8e2bc6e_0_4"/>
          <p:cNvSpPr txBox="1"/>
          <p:nvPr/>
        </p:nvSpPr>
        <p:spPr>
          <a:xfrm>
            <a:off x="259394" y="4864411"/>
            <a:ext cx="5348400" cy="64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dirty="0"/>
              <a:t>Best Performance: </a:t>
            </a:r>
            <a:r>
              <a:rPr lang="en-US" sz="1500" dirty="0">
                <a:solidFill>
                  <a:schemeClr val="dk1"/>
                </a:solidFill>
              </a:rPr>
              <a:t>Least additional quantity sold for the highest additional earned sales </a:t>
            </a:r>
            <a:endParaRPr sz="1500" dirty="0"/>
          </a:p>
        </p:txBody>
      </p:sp>
      <p:sp>
        <p:nvSpPr>
          <p:cNvPr id="9" name="Google Shape;137;g1e53c039cae_0_149">
            <a:extLst>
              <a:ext uri="{FF2B5EF4-FFF2-40B4-BE49-F238E27FC236}">
                <a16:creationId xmlns:a16="http://schemas.microsoft.com/office/drawing/2014/main" id="{AC65EB1E-3FEB-8383-E1A0-14D8551D250B}"/>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Mid Segment is Most Sales Efficient and Profitable</a:t>
            </a:r>
            <a:endParaRPr lang="en-US" sz="3000" b="1" dirty="0">
              <a:highlight>
                <a:schemeClr val="lt1"/>
              </a:highlight>
              <a:latin typeface="Arial"/>
              <a:ea typeface="Arial"/>
              <a:cs typeface="Arial"/>
              <a:sym typeface="Arial"/>
            </a:endParaRPr>
          </a:p>
        </p:txBody>
      </p:sp>
      <p:cxnSp>
        <p:nvCxnSpPr>
          <p:cNvPr id="10" name="Google Shape;149;g1e53c039cae_0_149">
            <a:extLst>
              <a:ext uri="{FF2B5EF4-FFF2-40B4-BE49-F238E27FC236}">
                <a16:creationId xmlns:a16="http://schemas.microsoft.com/office/drawing/2014/main" id="{EF1F5129-49F0-D9D4-F16E-E99FA8D10E98}"/>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11" name="TextBox 10">
            <a:extLst>
              <a:ext uri="{FF2B5EF4-FFF2-40B4-BE49-F238E27FC236}">
                <a16:creationId xmlns:a16="http://schemas.microsoft.com/office/drawing/2014/main" id="{8CFB66EF-5960-ADAD-DFF9-6987CA7FA243}"/>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Store Segmentation</a:t>
            </a:r>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p:bldP spid="4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e549155219_2_25"/>
          <p:cNvSpPr txBox="1"/>
          <p:nvPr/>
        </p:nvSpPr>
        <p:spPr>
          <a:xfrm>
            <a:off x="838200" y="1832031"/>
            <a:ext cx="783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a:t>Target Sales</a:t>
            </a:r>
            <a:endParaRPr sz="1500" b="1"/>
          </a:p>
        </p:txBody>
      </p:sp>
      <p:sp>
        <p:nvSpPr>
          <p:cNvPr id="418" name="Google Shape;418;g1e549155219_2_25"/>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g1e549155219_2_25"/>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421" name="Google Shape;421;g1e549155219_2_25"/>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422" name="Google Shape;422;g1e549155219_2_25"/>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25</a:t>
            </a:r>
            <a:endParaRPr sz="1100" dirty="0">
              <a:solidFill>
                <a:schemeClr val="lt1"/>
              </a:solidFill>
            </a:endParaRPr>
          </a:p>
        </p:txBody>
      </p:sp>
      <p:sp>
        <p:nvSpPr>
          <p:cNvPr id="423" name="Google Shape;423;g1e549155219_2_25"/>
          <p:cNvSpPr txBox="1"/>
          <p:nvPr/>
        </p:nvSpPr>
        <p:spPr>
          <a:xfrm>
            <a:off x="2859225" y="1693706"/>
            <a:ext cx="887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a:t>Target Return Ratio</a:t>
            </a:r>
            <a:endParaRPr sz="1500" b="1"/>
          </a:p>
        </p:txBody>
      </p:sp>
      <p:sp>
        <p:nvSpPr>
          <p:cNvPr id="424" name="Google Shape;424;g1e549155219_2_25"/>
          <p:cNvSpPr/>
          <p:nvPr/>
        </p:nvSpPr>
        <p:spPr>
          <a:xfrm>
            <a:off x="3667725" y="1545981"/>
            <a:ext cx="1169100" cy="1053600"/>
          </a:xfrm>
          <a:prstGeom prst="ellipse">
            <a:avLst/>
          </a:prstGeom>
          <a:ln w="28575">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500" dirty="0"/>
              <a:t>MID</a:t>
            </a:r>
            <a:endParaRPr sz="1500" dirty="0"/>
          </a:p>
          <a:p>
            <a:pPr marL="0" lvl="0" indent="0" algn="ctr" rtl="0">
              <a:spcBef>
                <a:spcPts val="0"/>
              </a:spcBef>
              <a:spcAft>
                <a:spcPts val="0"/>
              </a:spcAft>
              <a:buNone/>
            </a:pPr>
            <a:r>
              <a:rPr lang="en-US" sz="1500" b="1" dirty="0">
                <a:solidFill>
                  <a:srgbClr val="FF0000"/>
                </a:solidFill>
              </a:rPr>
              <a:t>$0.10</a:t>
            </a:r>
            <a:endParaRPr sz="1500" b="1" dirty="0">
              <a:solidFill>
                <a:srgbClr val="FF0000"/>
              </a:solidFill>
            </a:endParaRPr>
          </a:p>
        </p:txBody>
      </p:sp>
      <p:graphicFrame>
        <p:nvGraphicFramePr>
          <p:cNvPr id="425" name="Google Shape;425;g1e549155219_2_25"/>
          <p:cNvGraphicFramePr/>
          <p:nvPr>
            <p:extLst>
              <p:ext uri="{D42A27DB-BD31-4B8C-83A1-F6EECF244321}">
                <p14:modId xmlns:p14="http://schemas.microsoft.com/office/powerpoint/2010/main" val="1666973283"/>
              </p:ext>
            </p:extLst>
          </p:nvPr>
        </p:nvGraphicFramePr>
        <p:xfrm>
          <a:off x="307650" y="2710444"/>
          <a:ext cx="6502300" cy="3017340"/>
        </p:xfrm>
        <a:graphic>
          <a:graphicData uri="http://schemas.openxmlformats.org/drawingml/2006/table">
            <a:tbl>
              <a:tblPr>
                <a:noFill/>
                <a:tableStyleId>{AE7AA368-44FD-40FA-8744-5BDB1B8B2469}</a:tableStyleId>
              </a:tblPr>
              <a:tblGrid>
                <a:gridCol w="969700">
                  <a:extLst>
                    <a:ext uri="{9D8B030D-6E8A-4147-A177-3AD203B41FA5}">
                      <a16:colId xmlns:a16="http://schemas.microsoft.com/office/drawing/2014/main" val="20000"/>
                    </a:ext>
                  </a:extLst>
                </a:gridCol>
                <a:gridCol w="934375">
                  <a:extLst>
                    <a:ext uri="{9D8B030D-6E8A-4147-A177-3AD203B41FA5}">
                      <a16:colId xmlns:a16="http://schemas.microsoft.com/office/drawing/2014/main" val="20001"/>
                    </a:ext>
                  </a:extLst>
                </a:gridCol>
                <a:gridCol w="957025">
                  <a:extLst>
                    <a:ext uri="{9D8B030D-6E8A-4147-A177-3AD203B41FA5}">
                      <a16:colId xmlns:a16="http://schemas.microsoft.com/office/drawing/2014/main" val="20002"/>
                    </a:ext>
                  </a:extLst>
                </a:gridCol>
                <a:gridCol w="809600">
                  <a:extLst>
                    <a:ext uri="{9D8B030D-6E8A-4147-A177-3AD203B41FA5}">
                      <a16:colId xmlns:a16="http://schemas.microsoft.com/office/drawing/2014/main" val="20003"/>
                    </a:ext>
                  </a:extLst>
                </a:gridCol>
                <a:gridCol w="1084700">
                  <a:extLst>
                    <a:ext uri="{9D8B030D-6E8A-4147-A177-3AD203B41FA5}">
                      <a16:colId xmlns:a16="http://schemas.microsoft.com/office/drawing/2014/main" val="20004"/>
                    </a:ext>
                  </a:extLst>
                </a:gridCol>
                <a:gridCol w="770300">
                  <a:extLst>
                    <a:ext uri="{9D8B030D-6E8A-4147-A177-3AD203B41FA5}">
                      <a16:colId xmlns:a16="http://schemas.microsoft.com/office/drawing/2014/main" val="20005"/>
                    </a:ext>
                  </a:extLst>
                </a:gridCol>
                <a:gridCol w="976600">
                  <a:extLst>
                    <a:ext uri="{9D8B030D-6E8A-4147-A177-3AD203B41FA5}">
                      <a16:colId xmlns:a16="http://schemas.microsoft.com/office/drawing/2014/main" val="20006"/>
                    </a:ext>
                  </a:extLst>
                </a:gridCol>
              </a:tblGrid>
              <a:tr h="396200">
                <a:tc gridSpan="7">
                  <a:txBody>
                    <a:bodyPr/>
                    <a:lstStyle/>
                    <a:p>
                      <a:pPr marL="0" lvl="0" indent="0" algn="ctr" rtl="0">
                        <a:spcBef>
                          <a:spcPts val="0"/>
                        </a:spcBef>
                        <a:spcAft>
                          <a:spcPts val="0"/>
                        </a:spcAft>
                        <a:buNone/>
                      </a:pPr>
                      <a:r>
                        <a:rPr lang="en-US" b="1">
                          <a:solidFill>
                            <a:schemeClr val="lt1"/>
                          </a:solidFill>
                        </a:rPr>
                        <a:t>2021 Segments Simulation</a:t>
                      </a:r>
                      <a:endParaRPr b="1">
                        <a:solidFill>
                          <a:schemeClr val="lt1"/>
                        </a:solidFill>
                      </a:endParaRPr>
                    </a:p>
                  </a:txBody>
                  <a:tcPr marL="91425" marR="91425" marT="91425" marB="91425">
                    <a:lnB w="9525" cap="flat" cmpd="sng">
                      <a:solidFill>
                        <a:srgbClr val="F9AECE"/>
                      </a:solidFill>
                      <a:prstDash val="solid"/>
                      <a:round/>
                      <a:headEnd type="none" w="sm" len="sm"/>
                      <a:tailEnd type="none" w="sm" len="sm"/>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4475">
                <a:tc>
                  <a:txBody>
                    <a:bodyPr/>
                    <a:lstStyle/>
                    <a:p>
                      <a:pPr marL="0" marR="0" lvl="0" indent="0" algn="ctr" rtl="0">
                        <a:lnSpc>
                          <a:spcPct val="100000"/>
                        </a:lnSpc>
                        <a:spcBef>
                          <a:spcPts val="0"/>
                        </a:spcBef>
                        <a:spcAft>
                          <a:spcPts val="0"/>
                        </a:spcAft>
                        <a:buNone/>
                      </a:pPr>
                      <a:r>
                        <a:rPr lang="en-US" b="1" i="1"/>
                        <a:t>Segment</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Original Sales/</a:t>
                      </a:r>
                      <a:endParaRPr b="1" i="1"/>
                    </a:p>
                    <a:p>
                      <a:pPr marL="0" marR="0" lvl="0" indent="0" algn="ctr" rtl="0">
                        <a:lnSpc>
                          <a:spcPct val="100000"/>
                        </a:lnSpc>
                        <a:spcBef>
                          <a:spcPts val="0"/>
                        </a:spcBef>
                        <a:spcAft>
                          <a:spcPts val="0"/>
                        </a:spcAft>
                        <a:buNone/>
                      </a:pPr>
                      <a:r>
                        <a:rPr lang="en-US" b="1" i="1"/>
                        <a:t>Segment</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Original Qty/</a:t>
                      </a:r>
                      <a:endParaRPr b="1" i="1"/>
                    </a:p>
                    <a:p>
                      <a:pPr marL="0" marR="0" lvl="0" indent="0" algn="ctr" rtl="0">
                        <a:lnSpc>
                          <a:spcPct val="100000"/>
                        </a:lnSpc>
                        <a:spcBef>
                          <a:spcPts val="0"/>
                        </a:spcBef>
                        <a:spcAft>
                          <a:spcPts val="0"/>
                        </a:spcAft>
                        <a:buNone/>
                      </a:pPr>
                      <a:r>
                        <a:rPr lang="en-US" b="1" i="1"/>
                        <a:t>Segment</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New Target Stores</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Additional Stores Required</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New Target </a:t>
                      </a:r>
                      <a:endParaRPr b="1" i="1"/>
                    </a:p>
                    <a:p>
                      <a:pPr marL="0" marR="0" lvl="0" indent="0" algn="ctr" rtl="0">
                        <a:lnSpc>
                          <a:spcPct val="100000"/>
                        </a:lnSpc>
                        <a:spcBef>
                          <a:spcPts val="0"/>
                        </a:spcBef>
                        <a:spcAft>
                          <a:spcPts val="0"/>
                        </a:spcAft>
                        <a:buNone/>
                      </a:pPr>
                      <a:r>
                        <a:rPr lang="en-US" b="1" i="1"/>
                        <a:t>Qty</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New Sales Return Ratio</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None/>
                      </a:pPr>
                      <a:r>
                        <a:rPr lang="en-US"/>
                        <a:t>Very High</a:t>
                      </a:r>
                      <a:endParaRPr/>
                    </a:p>
                  </a:txBody>
                  <a:tcPr marL="91425" marR="91425" marT="91425" marB="91425">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a:t>$1.09M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51M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15</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51M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$0.02</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None/>
                      </a:pPr>
                      <a:r>
                        <a:rPr lang="en-US"/>
                        <a:t>High</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a:t>$0.72M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20M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23</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8</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31M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$0.03</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None/>
                      </a:pPr>
                      <a:r>
                        <a:rPr lang="en-US" b="1">
                          <a:solidFill>
                            <a:schemeClr val="dk1"/>
                          </a:solidFill>
                        </a:rPr>
                        <a:t>Mid</a:t>
                      </a:r>
                      <a:endParaRPr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$0.54M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5M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30</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15</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10M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$0.10</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r>
                        <a:rPr lang="en-US"/>
                        <a:t>Low</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a:t>$0.31M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5M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53</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38</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17M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$0.06</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426" name="Google Shape;426;g1e549155219_2_25"/>
          <p:cNvPicPr preferRelativeResize="0"/>
          <p:nvPr/>
        </p:nvPicPr>
        <p:blipFill>
          <a:blip r:embed="rId4">
            <a:alphaModFix/>
          </a:blip>
          <a:stretch>
            <a:fillRect/>
          </a:stretch>
        </p:blipFill>
        <p:spPr>
          <a:xfrm>
            <a:off x="6942700" y="2710456"/>
            <a:ext cx="5077249" cy="3017275"/>
          </a:xfrm>
          <a:prstGeom prst="rect">
            <a:avLst/>
          </a:prstGeom>
          <a:noFill/>
          <a:ln>
            <a:noFill/>
          </a:ln>
        </p:spPr>
      </p:pic>
      <p:sp>
        <p:nvSpPr>
          <p:cNvPr id="427" name="Google Shape;427;g1e549155219_2_25"/>
          <p:cNvSpPr/>
          <p:nvPr/>
        </p:nvSpPr>
        <p:spPr>
          <a:xfrm>
            <a:off x="1621200" y="1545981"/>
            <a:ext cx="1169100" cy="1053600"/>
          </a:xfrm>
          <a:prstGeom prst="ellipse">
            <a:avLst/>
          </a:prstGeom>
          <a:ln w="28575">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500"/>
              <a:t>Very High</a:t>
            </a:r>
            <a:endParaRPr sz="1500"/>
          </a:p>
          <a:p>
            <a:pPr marL="0" lvl="0" indent="0" algn="ctr" rtl="0">
              <a:spcBef>
                <a:spcPts val="0"/>
              </a:spcBef>
              <a:spcAft>
                <a:spcPts val="0"/>
              </a:spcAft>
              <a:buNone/>
            </a:pPr>
            <a:r>
              <a:rPr lang="en-US" sz="1500" b="1">
                <a:solidFill>
                  <a:srgbClr val="FF0000"/>
                </a:solidFill>
              </a:rPr>
              <a:t>$1.09M</a:t>
            </a:r>
            <a:endParaRPr sz="1500" b="1">
              <a:solidFill>
                <a:srgbClr val="FF0000"/>
              </a:solidFill>
            </a:endParaRPr>
          </a:p>
        </p:txBody>
      </p:sp>
      <p:sp>
        <p:nvSpPr>
          <p:cNvPr id="428" name="Google Shape;428;g1e549155219_2_25"/>
          <p:cNvSpPr/>
          <p:nvPr/>
        </p:nvSpPr>
        <p:spPr>
          <a:xfrm rot="10800000">
            <a:off x="5353041" y="1771106"/>
            <a:ext cx="1699800" cy="722400"/>
          </a:xfrm>
          <a:prstGeom prst="leftArrow">
            <a:avLst>
              <a:gd name="adj1" fmla="val 50000"/>
              <a:gd name="adj2" fmla="val 50000"/>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1e549155219_2_25"/>
          <p:cNvSpPr txBox="1"/>
          <p:nvPr/>
        </p:nvSpPr>
        <p:spPr>
          <a:xfrm>
            <a:off x="7482013" y="1891556"/>
            <a:ext cx="783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a:t>Target</a:t>
            </a:r>
            <a:endParaRPr sz="1500" b="1"/>
          </a:p>
          <a:p>
            <a:pPr marL="0" marR="0" lvl="0" indent="0" algn="l" rtl="0">
              <a:lnSpc>
                <a:spcPct val="100000"/>
              </a:lnSpc>
              <a:spcBef>
                <a:spcPts val="0"/>
              </a:spcBef>
              <a:spcAft>
                <a:spcPts val="0"/>
              </a:spcAft>
              <a:buClr>
                <a:srgbClr val="000000"/>
              </a:buClr>
              <a:buSzPts val="1400"/>
              <a:buFont typeface="Arial"/>
              <a:buNone/>
            </a:pPr>
            <a:r>
              <a:rPr lang="en-US" sz="1500" b="1"/>
              <a:t>Stores</a:t>
            </a:r>
            <a:endParaRPr sz="1500" b="1"/>
          </a:p>
        </p:txBody>
      </p:sp>
      <p:sp>
        <p:nvSpPr>
          <p:cNvPr id="430" name="Google Shape;430;g1e549155219_2_25"/>
          <p:cNvSpPr txBox="1"/>
          <p:nvPr/>
        </p:nvSpPr>
        <p:spPr>
          <a:xfrm>
            <a:off x="9503038" y="1899969"/>
            <a:ext cx="887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a:t>Target</a:t>
            </a:r>
            <a:endParaRPr sz="1500" b="1"/>
          </a:p>
          <a:p>
            <a:pPr marL="0" marR="0" lvl="0" indent="0" algn="l" rtl="0">
              <a:lnSpc>
                <a:spcPct val="100000"/>
              </a:lnSpc>
              <a:spcBef>
                <a:spcPts val="0"/>
              </a:spcBef>
              <a:spcAft>
                <a:spcPts val="0"/>
              </a:spcAft>
              <a:buClr>
                <a:srgbClr val="000000"/>
              </a:buClr>
              <a:buSzPts val="1400"/>
              <a:buFont typeface="Arial"/>
              <a:buNone/>
            </a:pPr>
            <a:r>
              <a:rPr lang="en-US" sz="1500" b="1"/>
              <a:t>Qty</a:t>
            </a:r>
            <a:endParaRPr sz="1500" b="1"/>
          </a:p>
        </p:txBody>
      </p:sp>
      <p:sp>
        <p:nvSpPr>
          <p:cNvPr id="431" name="Google Shape;431;g1e549155219_2_25"/>
          <p:cNvSpPr/>
          <p:nvPr/>
        </p:nvSpPr>
        <p:spPr>
          <a:xfrm>
            <a:off x="10311538" y="1605506"/>
            <a:ext cx="1169100" cy="1053600"/>
          </a:xfrm>
          <a:prstGeom prst="ellipse">
            <a:avLst/>
          </a:prstGeom>
          <a:ln w="28575">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500"/>
              <a:t>MID</a:t>
            </a:r>
            <a:endParaRPr sz="1500"/>
          </a:p>
          <a:p>
            <a:pPr marL="0" lvl="0" indent="0" algn="ctr" rtl="0">
              <a:spcBef>
                <a:spcPts val="0"/>
              </a:spcBef>
              <a:spcAft>
                <a:spcPts val="0"/>
              </a:spcAft>
              <a:buNone/>
            </a:pPr>
            <a:r>
              <a:rPr lang="en-US" sz="1500" b="1">
                <a:solidFill>
                  <a:srgbClr val="FF0000"/>
                </a:solidFill>
              </a:rPr>
              <a:t>10M</a:t>
            </a:r>
            <a:endParaRPr sz="1500" b="1">
              <a:solidFill>
                <a:srgbClr val="FF0000"/>
              </a:solidFill>
            </a:endParaRPr>
          </a:p>
        </p:txBody>
      </p:sp>
      <p:sp>
        <p:nvSpPr>
          <p:cNvPr id="432" name="Google Shape;432;g1e549155219_2_25"/>
          <p:cNvSpPr/>
          <p:nvPr/>
        </p:nvSpPr>
        <p:spPr>
          <a:xfrm>
            <a:off x="8265013" y="1605506"/>
            <a:ext cx="1169100" cy="1053600"/>
          </a:xfrm>
          <a:prstGeom prst="ellipse">
            <a:avLst/>
          </a:prstGeom>
          <a:ln w="28575">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500"/>
              <a:t>MID</a:t>
            </a:r>
            <a:endParaRPr sz="1500"/>
          </a:p>
          <a:p>
            <a:pPr marL="0" lvl="0" indent="0" algn="ctr" rtl="0">
              <a:spcBef>
                <a:spcPts val="0"/>
              </a:spcBef>
              <a:spcAft>
                <a:spcPts val="0"/>
              </a:spcAft>
              <a:buNone/>
            </a:pPr>
            <a:r>
              <a:rPr lang="en-US" sz="1500" b="1">
                <a:solidFill>
                  <a:srgbClr val="FF0000"/>
                </a:solidFill>
              </a:rPr>
              <a:t>30</a:t>
            </a:r>
            <a:endParaRPr sz="1500" b="1">
              <a:solidFill>
                <a:srgbClr val="FF0000"/>
              </a:solidFill>
            </a:endParaRPr>
          </a:p>
        </p:txBody>
      </p:sp>
      <p:sp>
        <p:nvSpPr>
          <p:cNvPr id="14" name="Google Shape;137;g1e53c039cae_0_149">
            <a:extLst>
              <a:ext uri="{FF2B5EF4-FFF2-40B4-BE49-F238E27FC236}">
                <a16:creationId xmlns:a16="http://schemas.microsoft.com/office/drawing/2014/main" id="{F84ABF88-AC76-8D21-1C77-2B6C3FCDDDC8}"/>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Mid Segment Simulation Returns</a:t>
            </a:r>
            <a:endParaRPr lang="en-US" sz="3000" b="1" dirty="0">
              <a:highlight>
                <a:schemeClr val="lt1"/>
              </a:highlight>
              <a:latin typeface="Arial"/>
              <a:ea typeface="Arial"/>
              <a:cs typeface="Arial"/>
              <a:sym typeface="Arial"/>
            </a:endParaRPr>
          </a:p>
        </p:txBody>
      </p:sp>
      <p:cxnSp>
        <p:nvCxnSpPr>
          <p:cNvPr id="15" name="Google Shape;149;g1e53c039cae_0_149">
            <a:extLst>
              <a:ext uri="{FF2B5EF4-FFF2-40B4-BE49-F238E27FC236}">
                <a16:creationId xmlns:a16="http://schemas.microsoft.com/office/drawing/2014/main" id="{A4853C75-254C-E61C-AA82-C0A65FA7E764}"/>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16" name="TextBox 15">
            <a:extLst>
              <a:ext uri="{FF2B5EF4-FFF2-40B4-BE49-F238E27FC236}">
                <a16:creationId xmlns:a16="http://schemas.microsoft.com/office/drawing/2014/main" id="{A89ABA6C-4D0D-BA47-8D22-EA092383BF61}"/>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Store Segmentation</a:t>
            </a:r>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P spid="423" grpId="0"/>
      <p:bldP spid="424" grpId="0" animBg="1"/>
      <p:bldP spid="427" grpId="0" animBg="1"/>
      <p:bldP spid="428" grpId="0" animBg="1"/>
      <p:bldP spid="429" grpId="0"/>
      <p:bldP spid="430" grpId="0"/>
      <p:bldP spid="431" grpId="0" animBg="1"/>
      <p:bldP spid="4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8" name="Google Shape;458;g1e550621fcf_0_33"/>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9" name="Google Shape;459;g1e550621fcf_0_33"/>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460" name="Google Shape;460;g1e550621fcf_0_33"/>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461" name="Google Shape;461;g1e550621fcf_0_33"/>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26</a:t>
            </a:r>
            <a:endParaRPr sz="1100" dirty="0">
              <a:solidFill>
                <a:schemeClr val="lt1"/>
              </a:solidFill>
            </a:endParaRPr>
          </a:p>
        </p:txBody>
      </p:sp>
      <p:sp>
        <p:nvSpPr>
          <p:cNvPr id="6" name="Google Shape;137;g1e53c039cae_0_149">
            <a:extLst>
              <a:ext uri="{FF2B5EF4-FFF2-40B4-BE49-F238E27FC236}">
                <a16:creationId xmlns:a16="http://schemas.microsoft.com/office/drawing/2014/main" id="{BD839728-4703-CCEE-D7D6-626FF4F5CA85}"/>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Segment Analysis Recommendations</a:t>
            </a:r>
            <a:endParaRPr lang="en-US" sz="3000" b="1" dirty="0">
              <a:highlight>
                <a:schemeClr val="lt1"/>
              </a:highlight>
              <a:latin typeface="Arial"/>
              <a:ea typeface="Arial"/>
              <a:cs typeface="Arial"/>
              <a:sym typeface="Arial"/>
            </a:endParaRPr>
          </a:p>
        </p:txBody>
      </p:sp>
      <p:cxnSp>
        <p:nvCxnSpPr>
          <p:cNvPr id="7" name="Google Shape;149;g1e53c039cae_0_149">
            <a:extLst>
              <a:ext uri="{FF2B5EF4-FFF2-40B4-BE49-F238E27FC236}">
                <a16:creationId xmlns:a16="http://schemas.microsoft.com/office/drawing/2014/main" id="{D733B3FE-BC8D-7532-4A34-5848C8FD0389}"/>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8" name="TextBox 7">
            <a:extLst>
              <a:ext uri="{FF2B5EF4-FFF2-40B4-BE49-F238E27FC236}">
                <a16:creationId xmlns:a16="http://schemas.microsoft.com/office/drawing/2014/main" id="{B7EBC087-7F4F-21D9-C98D-95B4D4CA22D1}"/>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Store Segmentation</a:t>
            </a:r>
            <a:endParaRPr lang="en-US" sz="1600" b="1" dirty="0"/>
          </a:p>
        </p:txBody>
      </p:sp>
      <p:graphicFrame>
        <p:nvGraphicFramePr>
          <p:cNvPr id="2" name="Content Placeholder 2">
            <a:extLst>
              <a:ext uri="{FF2B5EF4-FFF2-40B4-BE49-F238E27FC236}">
                <a16:creationId xmlns:a16="http://schemas.microsoft.com/office/drawing/2014/main" id="{E585FCED-7FE1-2C6C-650A-CC0AAF3DFFBB}"/>
              </a:ext>
            </a:extLst>
          </p:cNvPr>
          <p:cNvGraphicFramePr>
            <a:graphicFrameLocks/>
          </p:cNvGraphicFramePr>
          <p:nvPr>
            <p:extLst>
              <p:ext uri="{D42A27DB-BD31-4B8C-83A1-F6EECF244321}">
                <p14:modId xmlns:p14="http://schemas.microsoft.com/office/powerpoint/2010/main" val="1025071606"/>
              </p:ext>
            </p:extLst>
          </p:nvPr>
        </p:nvGraphicFramePr>
        <p:xfrm>
          <a:off x="838200" y="1696612"/>
          <a:ext cx="10515600" cy="3907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31621c42ca_0_7"/>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9" name="Google Shape;489;g231621c42ca_0_7"/>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490" name="Google Shape;490;g231621c42ca_0_7"/>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491" name="Google Shape;491;g231621c42ca_0_7"/>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28</a:t>
            </a:r>
            <a:endParaRPr sz="1100" dirty="0">
              <a:solidFill>
                <a:schemeClr val="lt1"/>
              </a:solidFill>
            </a:endParaRPr>
          </a:p>
        </p:txBody>
      </p:sp>
      <p:pic>
        <p:nvPicPr>
          <p:cNvPr id="492" name="Google Shape;492;g231621c42ca_0_7"/>
          <p:cNvPicPr preferRelativeResize="0"/>
          <p:nvPr/>
        </p:nvPicPr>
        <p:blipFill>
          <a:blip r:embed="rId4">
            <a:alphaModFix/>
          </a:blip>
          <a:stretch>
            <a:fillRect/>
          </a:stretch>
        </p:blipFill>
        <p:spPr>
          <a:xfrm>
            <a:off x="4162337" y="1504568"/>
            <a:ext cx="3867326" cy="927172"/>
          </a:xfrm>
          <a:prstGeom prst="rect">
            <a:avLst/>
          </a:prstGeom>
          <a:noFill/>
          <a:ln>
            <a:noFill/>
          </a:ln>
        </p:spPr>
      </p:pic>
      <p:sp>
        <p:nvSpPr>
          <p:cNvPr id="2" name="Google Shape;137;g1e53c039cae_0_149">
            <a:extLst>
              <a:ext uri="{FF2B5EF4-FFF2-40B4-BE49-F238E27FC236}">
                <a16:creationId xmlns:a16="http://schemas.microsoft.com/office/drawing/2014/main" id="{3BBAF8E3-9AE8-6717-E253-DB2CC7F2107E}"/>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Exponential Smoothing is the Most Accurate Method</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0D69EE69-E4AB-9642-7610-CFE1DA17C5BB}"/>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C4C839B2-BCC2-05A9-D1A3-5EC927564B8D}"/>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Demand Forecasting</a:t>
            </a:r>
            <a:endParaRPr lang="en-US" sz="1600" b="1" dirty="0"/>
          </a:p>
        </p:txBody>
      </p:sp>
      <p:pic>
        <p:nvPicPr>
          <p:cNvPr id="5" name="Google Shape;505;g28d7819d2e1_0_26">
            <a:extLst>
              <a:ext uri="{FF2B5EF4-FFF2-40B4-BE49-F238E27FC236}">
                <a16:creationId xmlns:a16="http://schemas.microsoft.com/office/drawing/2014/main" id="{646CB40C-84B6-8FD3-285B-8BBDC27BB44D}"/>
              </a:ext>
            </a:extLst>
          </p:cNvPr>
          <p:cNvPicPr preferRelativeResize="0"/>
          <p:nvPr/>
        </p:nvPicPr>
        <p:blipFill>
          <a:blip r:embed="rId5">
            <a:alphaModFix/>
          </a:blip>
          <a:stretch>
            <a:fillRect/>
          </a:stretch>
        </p:blipFill>
        <p:spPr>
          <a:xfrm>
            <a:off x="2104810" y="2581443"/>
            <a:ext cx="7982380" cy="370303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e522e99e22_2_37"/>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g1e522e99e22_2_37"/>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12" name="Google Shape;512;g1e522e99e22_2_37"/>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513" name="Google Shape;513;g1e522e99e22_2_37"/>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29</a:t>
            </a:r>
            <a:endParaRPr sz="1100" dirty="0">
              <a:solidFill>
                <a:schemeClr val="lt1"/>
              </a:solidFill>
            </a:endParaRPr>
          </a:p>
        </p:txBody>
      </p:sp>
      <p:sp>
        <p:nvSpPr>
          <p:cNvPr id="2" name="Google Shape;137;g1e53c039cae_0_149">
            <a:extLst>
              <a:ext uri="{FF2B5EF4-FFF2-40B4-BE49-F238E27FC236}">
                <a16:creationId xmlns:a16="http://schemas.microsoft.com/office/drawing/2014/main" id="{DED6798B-E9A9-E5EA-FB06-362EC9F989A5}"/>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solidFill>
                  <a:schemeClr val="tx1"/>
                </a:solidFill>
                <a:highlight>
                  <a:schemeClr val="lt1"/>
                </a:highlight>
              </a:rPr>
              <a:t>Demand</a:t>
            </a:r>
            <a:r>
              <a:rPr lang="en-US" sz="3000" b="1" dirty="0">
                <a:highlight>
                  <a:schemeClr val="lt1"/>
                </a:highlight>
              </a:rPr>
              <a:t> Forecasting Recommendations</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E402C619-5E1C-2536-232A-561D422B23B9}"/>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377AF467-C829-565B-3448-1C0F3C322285}"/>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Demand Forecasting</a:t>
            </a:r>
            <a:endParaRPr lang="en-US" sz="1600" b="1" dirty="0"/>
          </a:p>
        </p:txBody>
      </p:sp>
      <p:graphicFrame>
        <p:nvGraphicFramePr>
          <p:cNvPr id="5" name="Content Placeholder 2">
            <a:extLst>
              <a:ext uri="{FF2B5EF4-FFF2-40B4-BE49-F238E27FC236}">
                <a16:creationId xmlns:a16="http://schemas.microsoft.com/office/drawing/2014/main" id="{AB697C0D-8CB1-0F98-BEA1-6C65CBFE172E}"/>
              </a:ext>
            </a:extLst>
          </p:cNvPr>
          <p:cNvGraphicFramePr>
            <a:graphicFrameLocks/>
          </p:cNvGraphicFramePr>
          <p:nvPr>
            <p:extLst>
              <p:ext uri="{D42A27DB-BD31-4B8C-83A1-F6EECF244321}">
                <p14:modId xmlns:p14="http://schemas.microsoft.com/office/powerpoint/2010/main" val="1739247129"/>
              </p:ext>
            </p:extLst>
          </p:nvPr>
        </p:nvGraphicFramePr>
        <p:xfrm>
          <a:off x="838200" y="1619147"/>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25eb8b51808_0_50"/>
          <p:cNvSpPr/>
          <p:nvPr/>
        </p:nvSpPr>
        <p:spPr>
          <a:xfrm>
            <a:off x="813350" y="5035544"/>
            <a:ext cx="7503300" cy="525300"/>
          </a:xfrm>
          <a:prstGeom prst="roundRect">
            <a:avLst>
              <a:gd name="adj" fmla="val 16667"/>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25eb8b51808_0_5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522" name="Google Shape;522;g25eb8b51808_0_5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500" b="1" dirty="0"/>
              <a:t>Up Next</a:t>
            </a:r>
            <a:endParaRPr sz="3500" b="1" dirty="0"/>
          </a:p>
        </p:txBody>
      </p:sp>
      <p:sp>
        <p:nvSpPr>
          <p:cNvPr id="523" name="Google Shape;523;g25eb8b51808_0_5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24" name="Google Shape;524;g25eb8b51808_0_5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525" name="Google Shape;525;g25eb8b51808_0_5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30</a:t>
            </a:r>
            <a:endParaRPr sz="1100" dirty="0">
              <a:solidFill>
                <a:schemeClr val="lt1"/>
              </a:solidFill>
            </a:endParaRPr>
          </a:p>
        </p:txBody>
      </p:sp>
      <p:sp>
        <p:nvSpPr>
          <p:cNvPr id="4" name="Google Shape;82;p2">
            <a:extLst>
              <a:ext uri="{FF2B5EF4-FFF2-40B4-BE49-F238E27FC236}">
                <a16:creationId xmlns:a16="http://schemas.microsoft.com/office/drawing/2014/main" id="{68277626-FD09-0D7D-78D5-17E8160728BF}"/>
              </a:ext>
            </a:extLst>
          </p:cNvPr>
          <p:cNvSpPr txBox="1">
            <a:spLocks/>
          </p:cNvSpPr>
          <p:nvPr/>
        </p:nvSpPr>
        <p:spPr>
          <a:xfrm>
            <a:off x="722400" y="1588300"/>
            <a:ext cx="10515600" cy="4767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4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9pPr>
          </a:lstStyle>
          <a:p>
            <a:pPr indent="-419100">
              <a:lnSpc>
                <a:spcPct val="115000"/>
              </a:lnSpc>
              <a:spcBef>
                <a:spcPts val="0"/>
              </a:spcBef>
              <a:buSzPts val="3000"/>
            </a:pPr>
            <a:r>
              <a:rPr lang="en-US" sz="3000"/>
              <a:t>Meet the Team</a:t>
            </a:r>
          </a:p>
          <a:p>
            <a:pPr indent="-419100">
              <a:lnSpc>
                <a:spcPct val="115000"/>
              </a:lnSpc>
              <a:spcBef>
                <a:spcPts val="0"/>
              </a:spcBef>
              <a:buSzPts val="3000"/>
            </a:pPr>
            <a:r>
              <a:rPr lang="en-US" sz="3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Executive Summary</a:t>
            </a:r>
            <a:endParaRPr lang="en-US" sz="3000"/>
          </a:p>
          <a:p>
            <a:pPr indent="-419100">
              <a:lnSpc>
                <a:spcPct val="115000"/>
              </a:lnSpc>
              <a:spcBef>
                <a:spcPts val="0"/>
              </a:spcBef>
              <a:buSzPts val="3000"/>
            </a:pPr>
            <a:r>
              <a:rPr lang="en-US" sz="3000"/>
              <a:t>Data Overview</a:t>
            </a:r>
          </a:p>
          <a:p>
            <a:pPr indent="-419100">
              <a:lnSpc>
                <a:spcPct val="115000"/>
              </a:lnSpc>
              <a:spcBef>
                <a:spcPts val="0"/>
              </a:spcBef>
              <a:buSzPts val="3000"/>
            </a:pPr>
            <a:r>
              <a:rPr lang="en-US" sz="3000"/>
              <a:t>Supply Chain Optimization</a:t>
            </a:r>
          </a:p>
          <a:p>
            <a:pPr lvl="1" indent="-419100">
              <a:lnSpc>
                <a:spcPct val="115000"/>
              </a:lnSpc>
              <a:spcBef>
                <a:spcPts val="0"/>
              </a:spcBef>
              <a:buSzPts val="3000"/>
            </a:pPr>
            <a:r>
              <a:rPr lang="en-US" sz="25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Coupon Optimization &amp; </a:t>
            </a:r>
            <a:r>
              <a:rPr lang="en-US" sz="25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Customer Loyalty Program</a:t>
            </a:r>
            <a:endParaRPr lang="en-US" sz="2500"/>
          </a:p>
          <a:p>
            <a:pPr lvl="1" indent="-419100">
              <a:lnSpc>
                <a:spcPct val="115000"/>
              </a:lnSpc>
              <a:spcBef>
                <a:spcPts val="0"/>
              </a:spcBef>
              <a:buSzPts val="3000"/>
            </a:pPr>
            <a:r>
              <a:rPr lang="en-US" sz="25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Store Optimization Model</a:t>
            </a:r>
            <a:r>
              <a:rPr lang="en-US" sz="25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&amp; </a:t>
            </a:r>
            <a:r>
              <a:rPr lang="en-US" sz="25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Store Segment</a:t>
            </a:r>
            <a:r>
              <a:rPr lang="en-US" sz="25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ation</a:t>
            </a:r>
            <a:endParaRPr lang="en-US" sz="2500"/>
          </a:p>
          <a:p>
            <a:pPr lvl="1" indent="-419100">
              <a:lnSpc>
                <a:spcPct val="115000"/>
              </a:lnSpc>
              <a:spcBef>
                <a:spcPts val="0"/>
              </a:spcBef>
              <a:buSzPts val="3000"/>
            </a:pPr>
            <a:r>
              <a:rPr lang="en-US" sz="2500"/>
              <a:t>Demand Forecasting</a:t>
            </a:r>
          </a:p>
          <a:p>
            <a:pPr indent="-419100">
              <a:lnSpc>
                <a:spcPct val="115000"/>
              </a:lnSpc>
              <a:spcBef>
                <a:spcPts val="0"/>
              </a:spcBef>
              <a:buSzPts val="3000"/>
            </a:pPr>
            <a:r>
              <a:rPr lang="en-US" sz="3000"/>
              <a:t>Closing Statement and Recommendation </a:t>
            </a:r>
            <a:endParaRPr lang="en-US"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g1e53fdc2d8a_0_0"/>
          <p:cNvPicPr preferRelativeResize="0"/>
          <p:nvPr/>
        </p:nvPicPr>
        <p:blipFill>
          <a:blip r:embed="rId3">
            <a:alphaModFix/>
          </a:blip>
          <a:stretch>
            <a:fillRect/>
          </a:stretch>
        </p:blipFill>
        <p:spPr>
          <a:xfrm>
            <a:off x="1153162" y="1626374"/>
            <a:ext cx="1325701" cy="1325701"/>
          </a:xfrm>
          <a:prstGeom prst="rect">
            <a:avLst/>
          </a:prstGeom>
          <a:noFill/>
          <a:ln>
            <a:noFill/>
          </a:ln>
        </p:spPr>
      </p:pic>
      <p:sp>
        <p:nvSpPr>
          <p:cNvPr id="532" name="Google Shape;532;g1e53fdc2d8a_0_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4" name="Google Shape;534;g1e53fdc2d8a_0_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35" name="Google Shape;535;g1e53fdc2d8a_0_0"/>
          <p:cNvPicPr preferRelativeResize="0"/>
          <p:nvPr/>
        </p:nvPicPr>
        <p:blipFill rotWithShape="1">
          <a:blip r:embed="rId4">
            <a:alphaModFix/>
          </a:blip>
          <a:srcRect/>
          <a:stretch/>
        </p:blipFill>
        <p:spPr>
          <a:xfrm>
            <a:off x="0" y="5770450"/>
            <a:ext cx="722401" cy="722427"/>
          </a:xfrm>
          <a:prstGeom prst="rect">
            <a:avLst/>
          </a:prstGeom>
          <a:noFill/>
          <a:ln>
            <a:noFill/>
          </a:ln>
        </p:spPr>
      </p:pic>
      <p:sp>
        <p:nvSpPr>
          <p:cNvPr id="536" name="Google Shape;536;g1e53fdc2d8a_0_0"/>
          <p:cNvSpPr txBox="1"/>
          <p:nvPr/>
        </p:nvSpPr>
        <p:spPr>
          <a:xfrm>
            <a:off x="2751582" y="1731143"/>
            <a:ext cx="8718000" cy="3871800"/>
          </a:xfrm>
          <a:prstGeom prst="rect">
            <a:avLst/>
          </a:prstGeom>
          <a:noFill/>
          <a:ln>
            <a:noFill/>
          </a:ln>
        </p:spPr>
        <p:txBody>
          <a:bodyPr spcFirstLastPara="1" wrap="square" lIns="91425" tIns="91425" rIns="91425" bIns="91425" anchor="t" anchorCtr="0">
            <a:noAutofit/>
          </a:bodyPr>
          <a:lstStyle/>
          <a:p>
            <a:pPr marL="457200" lvl="0" indent="-336550" algn="just" rtl="0">
              <a:spcBef>
                <a:spcPts val="0"/>
              </a:spcBef>
              <a:spcAft>
                <a:spcPts val="0"/>
              </a:spcAft>
              <a:buSzPts val="1700"/>
              <a:buFont typeface="Calibri"/>
              <a:buChar char="●"/>
            </a:pPr>
            <a:r>
              <a:rPr lang="en-US" sz="2200" b="1" dirty="0">
                <a:latin typeface="Calibri"/>
                <a:ea typeface="Calibri"/>
                <a:cs typeface="Calibri"/>
                <a:sym typeface="Calibri"/>
              </a:rPr>
              <a:t>Implement an exponential smoothing model to improve demand forecasting.</a:t>
            </a:r>
          </a:p>
          <a:p>
            <a:pPr marL="457200" lvl="0" indent="-336550" algn="just" rtl="0">
              <a:spcBef>
                <a:spcPts val="0"/>
              </a:spcBef>
              <a:spcAft>
                <a:spcPts val="0"/>
              </a:spcAft>
              <a:buSzPts val="1700"/>
              <a:buFont typeface="Calibri"/>
              <a:buChar char="●"/>
            </a:pPr>
            <a:endParaRPr lang="en-US" sz="2200" b="1" dirty="0">
              <a:latin typeface="Calibri"/>
              <a:ea typeface="Calibri"/>
              <a:cs typeface="Calibri"/>
              <a:sym typeface="Calibri"/>
            </a:endParaRPr>
          </a:p>
          <a:p>
            <a:pPr marL="457200" lvl="0" indent="-336550" algn="just" rtl="0">
              <a:spcBef>
                <a:spcPts val="0"/>
              </a:spcBef>
              <a:spcAft>
                <a:spcPts val="0"/>
              </a:spcAft>
              <a:buSzPts val="1700"/>
              <a:buFont typeface="Calibri"/>
              <a:buChar char="●"/>
            </a:pPr>
            <a:r>
              <a:rPr lang="en-US" sz="2200" b="1" dirty="0">
                <a:latin typeface="Calibri"/>
                <a:ea typeface="Calibri"/>
                <a:cs typeface="Calibri"/>
                <a:sym typeface="Calibri"/>
              </a:rPr>
              <a:t>Increase the number of stores that follow the model of Mid segment.</a:t>
            </a:r>
          </a:p>
          <a:p>
            <a:pPr marL="457200" lvl="0" indent="-336550" algn="just" rtl="0">
              <a:spcBef>
                <a:spcPts val="0"/>
              </a:spcBef>
              <a:spcAft>
                <a:spcPts val="0"/>
              </a:spcAft>
              <a:buSzPts val="1700"/>
              <a:buFont typeface="Calibri"/>
              <a:buChar char="●"/>
            </a:pPr>
            <a:endParaRPr lang="en-US" sz="2200" b="1" dirty="0">
              <a:latin typeface="Calibri"/>
              <a:ea typeface="Calibri"/>
              <a:cs typeface="Calibri"/>
              <a:sym typeface="Calibri"/>
            </a:endParaRPr>
          </a:p>
          <a:p>
            <a:pPr marL="457200" lvl="0" indent="-336550" algn="just" rtl="0">
              <a:spcBef>
                <a:spcPts val="0"/>
              </a:spcBef>
              <a:spcAft>
                <a:spcPts val="0"/>
              </a:spcAft>
              <a:buSzPts val="1700"/>
              <a:buFont typeface="Calibri"/>
              <a:buChar char="●"/>
            </a:pPr>
            <a:r>
              <a:rPr lang="en-US" sz="2200" b="1" dirty="0">
                <a:latin typeface="Calibri"/>
                <a:ea typeface="Calibri"/>
                <a:cs typeface="Calibri"/>
                <a:sym typeface="Calibri"/>
              </a:rPr>
              <a:t>Optimize product offerings and eliminate underperforming products.</a:t>
            </a:r>
          </a:p>
          <a:p>
            <a:pPr marL="120650" lvl="0" algn="just" rtl="0">
              <a:spcBef>
                <a:spcPts val="0"/>
              </a:spcBef>
              <a:spcAft>
                <a:spcPts val="0"/>
              </a:spcAft>
              <a:buSzPts val="1700"/>
            </a:pPr>
            <a:endParaRPr sz="2200" dirty="0">
              <a:latin typeface="Calibri"/>
              <a:ea typeface="Calibri"/>
              <a:cs typeface="Calibri"/>
              <a:sym typeface="Calibri"/>
            </a:endParaRPr>
          </a:p>
          <a:p>
            <a:pPr marL="457200" lvl="0" indent="-336550" algn="just" rtl="0">
              <a:spcBef>
                <a:spcPts val="0"/>
              </a:spcBef>
              <a:spcAft>
                <a:spcPts val="0"/>
              </a:spcAft>
              <a:buSzPts val="1700"/>
              <a:buFont typeface="Calibri"/>
              <a:buChar char="●"/>
            </a:pPr>
            <a:r>
              <a:rPr lang="en-US" sz="2200" b="1" dirty="0">
                <a:latin typeface="Calibri"/>
                <a:ea typeface="Calibri"/>
                <a:cs typeface="Calibri"/>
                <a:sym typeface="Calibri"/>
              </a:rPr>
              <a:t>Tailor promotional strategies for the 50-74k income group</a:t>
            </a:r>
            <a:r>
              <a:rPr lang="en-US" sz="2200" dirty="0">
                <a:latin typeface="Calibri"/>
                <a:ea typeface="Calibri"/>
                <a:cs typeface="Calibri"/>
                <a:sym typeface="Calibri"/>
              </a:rPr>
              <a:t>.</a:t>
            </a:r>
          </a:p>
          <a:p>
            <a:pPr marL="0" lvl="0" indent="0" algn="just" rtl="0">
              <a:spcBef>
                <a:spcPts val="0"/>
              </a:spcBef>
              <a:spcAft>
                <a:spcPts val="0"/>
              </a:spcAft>
              <a:buNone/>
            </a:pPr>
            <a:endParaRPr lang="en-US" sz="2200" dirty="0">
              <a:latin typeface="Calibri"/>
              <a:ea typeface="Calibri"/>
              <a:cs typeface="Calibri"/>
              <a:sym typeface="Calibri"/>
            </a:endParaRPr>
          </a:p>
          <a:p>
            <a:pPr marL="457200" lvl="0" indent="-336550" algn="just" rtl="0">
              <a:spcBef>
                <a:spcPts val="0"/>
              </a:spcBef>
              <a:spcAft>
                <a:spcPts val="0"/>
              </a:spcAft>
              <a:buSzPts val="1700"/>
              <a:buFont typeface="Calibri"/>
              <a:buChar char="●"/>
            </a:pPr>
            <a:r>
              <a:rPr lang="en-US" sz="2200" b="1" dirty="0">
                <a:latin typeface="Calibri"/>
                <a:ea typeface="Calibri"/>
                <a:cs typeface="Calibri"/>
                <a:sym typeface="Calibri"/>
              </a:rPr>
              <a:t>Focus on the customer loyalty program for income levels of 35k to 74k.</a:t>
            </a:r>
          </a:p>
          <a:p>
            <a:pPr marL="457200" lvl="0" indent="-336550" algn="just" rtl="0">
              <a:spcBef>
                <a:spcPts val="0"/>
              </a:spcBef>
              <a:spcAft>
                <a:spcPts val="0"/>
              </a:spcAft>
              <a:buSzPts val="1700"/>
              <a:buFont typeface="Calibri"/>
              <a:buChar char="●"/>
            </a:pPr>
            <a:endParaRPr sz="2200" dirty="0">
              <a:latin typeface="Calibri"/>
              <a:ea typeface="Calibri"/>
              <a:cs typeface="Calibri"/>
              <a:sym typeface="Calibri"/>
            </a:endParaRPr>
          </a:p>
          <a:p>
            <a:pPr marL="0" lvl="0" indent="0" algn="l" rtl="0">
              <a:spcBef>
                <a:spcPts val="0"/>
              </a:spcBef>
              <a:spcAft>
                <a:spcPts val="0"/>
              </a:spcAft>
              <a:buNone/>
            </a:pPr>
            <a:endParaRPr sz="2200" dirty="0">
              <a:latin typeface="Calibri"/>
              <a:ea typeface="Calibri"/>
              <a:cs typeface="Calibri"/>
              <a:sym typeface="Calibri"/>
            </a:endParaRPr>
          </a:p>
          <a:p>
            <a:pPr marL="0" lvl="0" indent="0" algn="l" rtl="0">
              <a:spcBef>
                <a:spcPts val="0"/>
              </a:spcBef>
              <a:spcAft>
                <a:spcPts val="0"/>
              </a:spcAft>
              <a:buNone/>
            </a:pPr>
            <a:endParaRPr sz="2200" dirty="0">
              <a:latin typeface="Calibri"/>
              <a:ea typeface="Calibri"/>
              <a:cs typeface="Calibri"/>
              <a:sym typeface="Calibri"/>
            </a:endParaRPr>
          </a:p>
        </p:txBody>
      </p:sp>
      <p:pic>
        <p:nvPicPr>
          <p:cNvPr id="537" name="Google Shape;537;g1e53fdc2d8a_0_0"/>
          <p:cNvPicPr preferRelativeResize="0"/>
          <p:nvPr/>
        </p:nvPicPr>
        <p:blipFill>
          <a:blip r:embed="rId5">
            <a:alphaModFix/>
          </a:blip>
          <a:stretch>
            <a:fillRect/>
          </a:stretch>
        </p:blipFill>
        <p:spPr>
          <a:xfrm>
            <a:off x="1153150" y="4370550"/>
            <a:ext cx="1325700" cy="1325700"/>
          </a:xfrm>
          <a:prstGeom prst="rect">
            <a:avLst/>
          </a:prstGeom>
          <a:noFill/>
          <a:ln>
            <a:noFill/>
          </a:ln>
        </p:spPr>
      </p:pic>
      <p:pic>
        <p:nvPicPr>
          <p:cNvPr id="538" name="Google Shape;538;g1e53fdc2d8a_0_0"/>
          <p:cNvPicPr preferRelativeResize="0"/>
          <p:nvPr/>
        </p:nvPicPr>
        <p:blipFill>
          <a:blip r:embed="rId6">
            <a:alphaModFix/>
          </a:blip>
          <a:stretch>
            <a:fillRect/>
          </a:stretch>
        </p:blipFill>
        <p:spPr>
          <a:xfrm>
            <a:off x="1401538" y="3284950"/>
            <a:ext cx="828925" cy="828925"/>
          </a:xfrm>
          <a:prstGeom prst="rect">
            <a:avLst/>
          </a:prstGeom>
          <a:noFill/>
          <a:ln>
            <a:noFill/>
          </a:ln>
        </p:spPr>
      </p:pic>
      <p:sp>
        <p:nvSpPr>
          <p:cNvPr id="539" name="Google Shape;539;g1e53fdc2d8a_0_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31</a:t>
            </a:r>
            <a:endParaRPr sz="1100" dirty="0">
              <a:solidFill>
                <a:schemeClr val="lt1"/>
              </a:solidFill>
            </a:endParaRPr>
          </a:p>
        </p:txBody>
      </p:sp>
      <p:sp>
        <p:nvSpPr>
          <p:cNvPr id="2" name="Google Shape;137;g1e53c039cae_0_149">
            <a:extLst>
              <a:ext uri="{FF2B5EF4-FFF2-40B4-BE49-F238E27FC236}">
                <a16:creationId xmlns:a16="http://schemas.microsoft.com/office/drawing/2014/main" id="{2010FD2B-8820-001C-20FB-51FF75948987}"/>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Implement These Strategies Today to Increase Profits Tomorrow</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C6F355F0-BF38-7657-B9B9-09A548C961D0}"/>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9F20B857-C00A-A7B6-866C-93ACE308EF73}"/>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Closing Statements and Recommendations</a:t>
            </a:r>
            <a:endParaRPr lang="en-US" sz="1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1e53c039cae_0_5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g1e53c039cae_0_50"/>
          <p:cNvSpPr txBox="1"/>
          <p:nvPr/>
        </p:nvSpPr>
        <p:spPr>
          <a:xfrm>
            <a:off x="7183294" y="6529064"/>
            <a:ext cx="3949200" cy="4617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None/>
            </a:pPr>
            <a:r>
              <a:rPr lang="en-US" sz="1200" dirty="0">
                <a:solidFill>
                  <a:schemeClr val="lt1"/>
                </a:solidFill>
              </a:rPr>
              <a:t>Supply Chain Rangers LLC</a:t>
            </a:r>
            <a:endParaRPr dirty="0">
              <a:solidFill>
                <a:schemeClr val="dk1"/>
              </a:solidFill>
            </a:endParaRPr>
          </a:p>
          <a:p>
            <a:pPr marL="0" marR="0" lvl="0" indent="0" algn="r" rtl="0">
              <a:spcBef>
                <a:spcPts val="0"/>
              </a:spcBef>
              <a:spcAft>
                <a:spcPts val="0"/>
              </a:spcAft>
              <a:buNone/>
            </a:pPr>
            <a:endParaRPr sz="1200" dirty="0">
              <a:solidFill>
                <a:schemeClr val="lt1"/>
              </a:solidFill>
            </a:endParaRPr>
          </a:p>
        </p:txBody>
      </p:sp>
      <p:sp>
        <p:nvSpPr>
          <p:cNvPr id="90" name="Google Shape;90;g1e53c039cae_0_50"/>
          <p:cNvSpPr/>
          <p:nvPr/>
        </p:nvSpPr>
        <p:spPr>
          <a:xfrm>
            <a:off x="410450" y="1871050"/>
            <a:ext cx="2148600" cy="2293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g1e53c039cae_0_50"/>
          <p:cNvSpPr/>
          <p:nvPr/>
        </p:nvSpPr>
        <p:spPr>
          <a:xfrm>
            <a:off x="5021700" y="1871050"/>
            <a:ext cx="2148600" cy="2293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1e53c039cae_0_50"/>
          <p:cNvSpPr/>
          <p:nvPr/>
        </p:nvSpPr>
        <p:spPr>
          <a:xfrm>
            <a:off x="2716075" y="1871050"/>
            <a:ext cx="2148600" cy="2293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g1e53c039cae_0_50"/>
          <p:cNvSpPr/>
          <p:nvPr/>
        </p:nvSpPr>
        <p:spPr>
          <a:xfrm>
            <a:off x="9632950" y="1871050"/>
            <a:ext cx="2148600" cy="2293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g1e53c039cae_0_50"/>
          <p:cNvSpPr/>
          <p:nvPr/>
        </p:nvSpPr>
        <p:spPr>
          <a:xfrm>
            <a:off x="7327325" y="1871050"/>
            <a:ext cx="2148600" cy="2293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g1e53c039cae_0_50"/>
          <p:cNvSpPr txBox="1"/>
          <p:nvPr/>
        </p:nvSpPr>
        <p:spPr>
          <a:xfrm>
            <a:off x="722401" y="4185920"/>
            <a:ext cx="153851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mj-lt"/>
                <a:ea typeface="Calibri"/>
                <a:cs typeface="Calibri"/>
                <a:sym typeface="Calibri"/>
              </a:rPr>
              <a:t>Justin Bowser</a:t>
            </a:r>
            <a:endParaRPr sz="1800" b="1" dirty="0">
              <a:latin typeface="+mj-lt"/>
              <a:ea typeface="Calibri"/>
              <a:cs typeface="Calibri"/>
              <a:sym typeface="Calibri"/>
            </a:endParaRPr>
          </a:p>
        </p:txBody>
      </p:sp>
      <p:sp>
        <p:nvSpPr>
          <p:cNvPr id="96" name="Google Shape;96;g1e53c039cae_0_50"/>
          <p:cNvSpPr txBox="1"/>
          <p:nvPr/>
        </p:nvSpPr>
        <p:spPr>
          <a:xfrm>
            <a:off x="3064701" y="4171942"/>
            <a:ext cx="1434397"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mj-lt"/>
                <a:ea typeface="Calibri"/>
                <a:cs typeface="Calibri"/>
                <a:sym typeface="Calibri"/>
              </a:rPr>
              <a:t>Daylyn Mosher</a:t>
            </a:r>
            <a:endParaRPr sz="1800" b="1" dirty="0">
              <a:latin typeface="+mj-lt"/>
              <a:ea typeface="Calibri"/>
              <a:cs typeface="Calibri"/>
              <a:sym typeface="Calibri"/>
            </a:endParaRPr>
          </a:p>
        </p:txBody>
      </p:sp>
      <p:sp>
        <p:nvSpPr>
          <p:cNvPr id="97" name="Google Shape;97;g1e53c039cae_0_50"/>
          <p:cNvSpPr txBox="1"/>
          <p:nvPr/>
        </p:nvSpPr>
        <p:spPr>
          <a:xfrm>
            <a:off x="5378590" y="4181175"/>
            <a:ext cx="143439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mj-lt"/>
                <a:ea typeface="Calibri"/>
                <a:cs typeface="Calibri"/>
                <a:sym typeface="Calibri"/>
              </a:rPr>
              <a:t>Hassan Radwan</a:t>
            </a:r>
            <a:endParaRPr sz="1800" b="1">
              <a:latin typeface="+mj-lt"/>
              <a:ea typeface="Calibri"/>
              <a:cs typeface="Calibri"/>
              <a:sym typeface="Calibri"/>
            </a:endParaRPr>
          </a:p>
        </p:txBody>
      </p:sp>
      <p:sp>
        <p:nvSpPr>
          <p:cNvPr id="98" name="Google Shape;98;g1e53c039cae_0_50"/>
          <p:cNvSpPr txBox="1"/>
          <p:nvPr/>
        </p:nvSpPr>
        <p:spPr>
          <a:xfrm>
            <a:off x="7169876" y="4162975"/>
            <a:ext cx="2446047"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mj-lt"/>
                <a:ea typeface="Calibri"/>
                <a:cs typeface="Calibri"/>
                <a:sym typeface="Calibri"/>
              </a:rPr>
              <a:t>Nisha </a:t>
            </a:r>
            <a:r>
              <a:rPr lang="en-US" sz="1800" b="1" dirty="0" err="1">
                <a:latin typeface="+mj-lt"/>
                <a:ea typeface="Calibri"/>
                <a:cs typeface="Calibri"/>
                <a:sym typeface="Calibri"/>
              </a:rPr>
              <a:t>Ramasubramonian</a:t>
            </a:r>
            <a:endParaRPr sz="1800" b="1" dirty="0">
              <a:latin typeface="+mj-lt"/>
              <a:ea typeface="Calibri"/>
              <a:cs typeface="Calibri"/>
              <a:sym typeface="Calibri"/>
            </a:endParaRPr>
          </a:p>
        </p:txBody>
      </p:sp>
      <p:sp>
        <p:nvSpPr>
          <p:cNvPr id="99" name="Google Shape;99;g1e53c039cae_0_50"/>
          <p:cNvSpPr txBox="1"/>
          <p:nvPr/>
        </p:nvSpPr>
        <p:spPr>
          <a:xfrm>
            <a:off x="10008399" y="4148342"/>
            <a:ext cx="1397701"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mj-lt"/>
                <a:ea typeface="Calibri"/>
                <a:cs typeface="Calibri"/>
                <a:sym typeface="Calibri"/>
              </a:rPr>
              <a:t>Ben </a:t>
            </a:r>
            <a:r>
              <a:rPr lang="en-US" sz="1800" b="1" dirty="0" err="1">
                <a:latin typeface="+mj-lt"/>
                <a:ea typeface="Calibri"/>
                <a:cs typeface="Calibri"/>
                <a:sym typeface="Calibri"/>
              </a:rPr>
              <a:t>Wixson</a:t>
            </a:r>
            <a:endParaRPr sz="1800" b="1" dirty="0">
              <a:latin typeface="+mj-lt"/>
              <a:ea typeface="Calibri"/>
              <a:cs typeface="Calibri"/>
              <a:sym typeface="Calibri"/>
            </a:endParaRPr>
          </a:p>
        </p:txBody>
      </p:sp>
      <p:pic>
        <p:nvPicPr>
          <p:cNvPr id="100" name="Google Shape;100;g1e53c039cae_0_50"/>
          <p:cNvPicPr preferRelativeResize="0"/>
          <p:nvPr/>
        </p:nvPicPr>
        <p:blipFill rotWithShape="1">
          <a:blip r:embed="rId3">
            <a:alphaModFix/>
          </a:blip>
          <a:srcRect l="6155" r="6155" b="6402"/>
          <a:stretch/>
        </p:blipFill>
        <p:spPr>
          <a:xfrm>
            <a:off x="2715950" y="1871051"/>
            <a:ext cx="2148900" cy="2293500"/>
          </a:xfrm>
          <a:prstGeom prst="flowChartAlternateProcess">
            <a:avLst/>
          </a:prstGeom>
          <a:noFill/>
          <a:ln>
            <a:noFill/>
          </a:ln>
        </p:spPr>
      </p:pic>
      <p:pic>
        <p:nvPicPr>
          <p:cNvPr id="101" name="Google Shape;101;g1e53c039cae_0_50"/>
          <p:cNvPicPr preferRelativeResize="0"/>
          <p:nvPr/>
        </p:nvPicPr>
        <p:blipFill rotWithShape="1">
          <a:blip r:embed="rId4">
            <a:alphaModFix/>
          </a:blip>
          <a:srcRect r="6803" b="25093"/>
          <a:stretch/>
        </p:blipFill>
        <p:spPr>
          <a:xfrm>
            <a:off x="410500" y="1871050"/>
            <a:ext cx="2148600" cy="2293500"/>
          </a:xfrm>
          <a:prstGeom prst="flowChartAlternateProcess">
            <a:avLst/>
          </a:prstGeom>
          <a:noFill/>
          <a:ln w="28575" cap="flat" cmpd="sng">
            <a:solidFill>
              <a:srgbClr val="FFFF00"/>
            </a:solidFill>
            <a:prstDash val="solid"/>
            <a:round/>
            <a:headEnd type="none" w="sm" len="sm"/>
            <a:tailEnd type="none" w="sm" len="sm"/>
          </a:ln>
        </p:spPr>
      </p:pic>
      <p:pic>
        <p:nvPicPr>
          <p:cNvPr id="102" name="Google Shape;102;g1e53c039cae_0_50"/>
          <p:cNvPicPr preferRelativeResize="0"/>
          <p:nvPr/>
        </p:nvPicPr>
        <p:blipFill rotWithShape="1">
          <a:blip r:embed="rId5">
            <a:alphaModFix/>
          </a:blip>
          <a:srcRect l="29" r="29"/>
          <a:stretch/>
        </p:blipFill>
        <p:spPr>
          <a:xfrm>
            <a:off x="5021700" y="1888600"/>
            <a:ext cx="2148900" cy="2293500"/>
          </a:xfrm>
          <a:prstGeom prst="flowChartAlternateProcess">
            <a:avLst/>
          </a:prstGeom>
          <a:noFill/>
          <a:ln w="28575" cap="flat" cmpd="sng">
            <a:solidFill>
              <a:srgbClr val="FF0000"/>
            </a:solidFill>
            <a:prstDash val="solid"/>
            <a:round/>
            <a:headEnd type="none" w="sm" len="sm"/>
            <a:tailEnd type="none" w="sm" len="sm"/>
          </a:ln>
          <a:effectLst/>
        </p:spPr>
      </p:pic>
      <p:pic>
        <p:nvPicPr>
          <p:cNvPr id="103" name="Google Shape;103;g1e53c039cae_0_50"/>
          <p:cNvPicPr preferRelativeResize="0"/>
          <p:nvPr/>
        </p:nvPicPr>
        <p:blipFill rotWithShape="1">
          <a:blip r:embed="rId6"/>
          <a:srcRect t="5957" b="5957"/>
          <a:stretch/>
        </p:blipFill>
        <p:spPr>
          <a:xfrm>
            <a:off x="7327450" y="1871050"/>
            <a:ext cx="2148600" cy="2293500"/>
          </a:xfrm>
          <a:prstGeom prst="flowChartAlternateProcess">
            <a:avLst/>
          </a:prstGeom>
          <a:noFill/>
          <a:ln w="28575" cap="flat" cmpd="sng">
            <a:solidFill>
              <a:srgbClr val="F28BB8"/>
            </a:solidFill>
            <a:prstDash val="solid"/>
            <a:round/>
            <a:headEnd type="none" w="sm" len="sm"/>
            <a:tailEnd type="none" w="sm" len="sm"/>
          </a:ln>
        </p:spPr>
      </p:pic>
      <p:pic>
        <p:nvPicPr>
          <p:cNvPr id="104" name="Google Shape;104;g1e53c039cae_0_50"/>
          <p:cNvPicPr preferRelativeResize="0"/>
          <p:nvPr/>
        </p:nvPicPr>
        <p:blipFill rotWithShape="1">
          <a:blip r:embed="rId7">
            <a:alphaModFix/>
          </a:blip>
          <a:srcRect l="11047" t="3299" b="12751"/>
          <a:stretch/>
        </p:blipFill>
        <p:spPr>
          <a:xfrm>
            <a:off x="2715950" y="1869475"/>
            <a:ext cx="2148600" cy="2293500"/>
          </a:xfrm>
          <a:prstGeom prst="roundRect">
            <a:avLst>
              <a:gd name="adj" fmla="val 16667"/>
            </a:avLst>
          </a:prstGeom>
          <a:noFill/>
          <a:ln w="28575" cap="flat" cmpd="sng">
            <a:solidFill>
              <a:srgbClr val="00FFFF"/>
            </a:solidFill>
            <a:prstDash val="solid"/>
            <a:round/>
            <a:headEnd type="none" w="sm" len="sm"/>
            <a:tailEnd type="none" w="sm" len="sm"/>
          </a:ln>
        </p:spPr>
      </p:pic>
      <p:pic>
        <p:nvPicPr>
          <p:cNvPr id="105" name="Google Shape;105;g1e53c039cae_0_50"/>
          <p:cNvPicPr preferRelativeResize="0"/>
          <p:nvPr/>
        </p:nvPicPr>
        <p:blipFill>
          <a:blip r:embed="rId8">
            <a:alphaModFix/>
          </a:blip>
          <a:stretch>
            <a:fillRect/>
          </a:stretch>
        </p:blipFill>
        <p:spPr>
          <a:xfrm>
            <a:off x="0" y="5770450"/>
            <a:ext cx="722401" cy="722427"/>
          </a:xfrm>
          <a:prstGeom prst="rect">
            <a:avLst/>
          </a:prstGeom>
          <a:noFill/>
          <a:ln>
            <a:noFill/>
          </a:ln>
        </p:spPr>
      </p:pic>
      <p:pic>
        <p:nvPicPr>
          <p:cNvPr id="106" name="Google Shape;106;g1e53c039cae_0_50"/>
          <p:cNvPicPr preferRelativeResize="0"/>
          <p:nvPr/>
        </p:nvPicPr>
        <p:blipFill rotWithShape="1">
          <a:blip r:embed="rId9">
            <a:alphaModFix/>
          </a:blip>
          <a:srcRect l="8254" t="5516" r="10099" b="5507"/>
          <a:stretch/>
        </p:blipFill>
        <p:spPr>
          <a:xfrm>
            <a:off x="9632950" y="1869475"/>
            <a:ext cx="2148600" cy="2293500"/>
          </a:xfrm>
          <a:prstGeom prst="flowChartAlternateProcess">
            <a:avLst/>
          </a:prstGeom>
          <a:noFill/>
          <a:ln w="28575" cap="flat" cmpd="sng">
            <a:solidFill>
              <a:srgbClr val="38761D"/>
            </a:solidFill>
            <a:prstDash val="solid"/>
            <a:round/>
            <a:headEnd type="none" w="sm" len="sm"/>
            <a:tailEnd type="none" w="sm" len="sm"/>
          </a:ln>
        </p:spPr>
      </p:pic>
      <p:sp>
        <p:nvSpPr>
          <p:cNvPr id="107" name="Google Shape;107;g1e53c039cae_0_5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lt1"/>
                </a:solidFill>
              </a:rPr>
              <a:t>03</a:t>
            </a:r>
            <a:endParaRPr sz="1100">
              <a:solidFill>
                <a:schemeClr val="lt1"/>
              </a:solidFill>
            </a:endParaRPr>
          </a:p>
        </p:txBody>
      </p:sp>
      <p:pic>
        <p:nvPicPr>
          <p:cNvPr id="3" name="Picture 2" descr="A blue robot with a blue helmet&#10;&#10;Description automatically generated with medium confidence">
            <a:extLst>
              <a:ext uri="{FF2B5EF4-FFF2-40B4-BE49-F238E27FC236}">
                <a16:creationId xmlns:a16="http://schemas.microsoft.com/office/drawing/2014/main" id="{315C74E6-E652-596D-FFDC-6BF74900734B}"/>
              </a:ext>
            </a:extLst>
          </p:cNvPr>
          <p:cNvPicPr>
            <a:picLocks noChangeAspect="1"/>
          </p:cNvPicPr>
          <p:nvPr/>
        </p:nvPicPr>
        <p:blipFill>
          <a:blip r:embed="rId3"/>
          <a:stretch>
            <a:fillRect/>
          </a:stretch>
        </p:blipFill>
        <p:spPr>
          <a:xfrm>
            <a:off x="2715650" y="1860508"/>
            <a:ext cx="2148601" cy="2303332"/>
          </a:xfrm>
          <a:prstGeom prst="roundRect">
            <a:avLst/>
          </a:prstGeom>
        </p:spPr>
      </p:pic>
      <p:pic>
        <p:nvPicPr>
          <p:cNvPr id="5" name="Picture 4" descr="A yellow and white robot&#10;&#10;Description automatically generated">
            <a:extLst>
              <a:ext uri="{FF2B5EF4-FFF2-40B4-BE49-F238E27FC236}">
                <a16:creationId xmlns:a16="http://schemas.microsoft.com/office/drawing/2014/main" id="{0DB0AEE2-8575-C116-F388-CCA751DA559C}"/>
              </a:ext>
            </a:extLst>
          </p:cNvPr>
          <p:cNvPicPr>
            <a:picLocks noChangeAspect="1"/>
          </p:cNvPicPr>
          <p:nvPr/>
        </p:nvPicPr>
        <p:blipFill>
          <a:blip r:embed="rId10"/>
          <a:stretch>
            <a:fillRect/>
          </a:stretch>
        </p:blipFill>
        <p:spPr>
          <a:xfrm>
            <a:off x="407643" y="1856698"/>
            <a:ext cx="2151581" cy="2311441"/>
          </a:xfrm>
          <a:prstGeom prst="roundRect">
            <a:avLst/>
          </a:prstGeom>
        </p:spPr>
      </p:pic>
      <p:pic>
        <p:nvPicPr>
          <p:cNvPr id="11" name="Picture 10" descr="A red and white robot head&#10;&#10;Description automatically generated">
            <a:extLst>
              <a:ext uri="{FF2B5EF4-FFF2-40B4-BE49-F238E27FC236}">
                <a16:creationId xmlns:a16="http://schemas.microsoft.com/office/drawing/2014/main" id="{550CBB8F-227F-2FE8-1645-58671C521B8E}"/>
              </a:ext>
            </a:extLst>
          </p:cNvPr>
          <p:cNvPicPr>
            <a:picLocks noChangeAspect="1"/>
          </p:cNvPicPr>
          <p:nvPr/>
        </p:nvPicPr>
        <p:blipFill rotWithShape="1">
          <a:blip r:embed="rId11"/>
          <a:srcRect l="24561" t="485" r="25505" b="7766"/>
          <a:stretch/>
        </p:blipFill>
        <p:spPr>
          <a:xfrm>
            <a:off x="5005897" y="1887675"/>
            <a:ext cx="2177397" cy="2293500"/>
          </a:xfrm>
          <a:prstGeom prst="roundRect">
            <a:avLst/>
          </a:prstGeom>
        </p:spPr>
      </p:pic>
      <p:pic>
        <p:nvPicPr>
          <p:cNvPr id="1026" name="Picture 2" descr="Pink Power Rangers Art Wallpaper">
            <a:extLst>
              <a:ext uri="{FF2B5EF4-FFF2-40B4-BE49-F238E27FC236}">
                <a16:creationId xmlns:a16="http://schemas.microsoft.com/office/drawing/2014/main" id="{16B28EE1-26B5-83A6-C08C-685E0F500EC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863" t="1599" r="25121" b="6789"/>
          <a:stretch/>
        </p:blipFill>
        <p:spPr bwMode="auto">
          <a:xfrm>
            <a:off x="7312246" y="1864526"/>
            <a:ext cx="2163680" cy="2321394"/>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TV Show Power Rangers 8k Ultra HD Wallpaper by BossLogic">
            <a:extLst>
              <a:ext uri="{FF2B5EF4-FFF2-40B4-BE49-F238E27FC236}">
                <a16:creationId xmlns:a16="http://schemas.microsoft.com/office/drawing/2014/main" id="{EB03CB2E-CC45-740C-C541-7C05D52AF2D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3875" t="1909" r="28186" b="6046"/>
          <a:stretch/>
        </p:blipFill>
        <p:spPr bwMode="auto">
          <a:xfrm>
            <a:off x="9629967" y="1861618"/>
            <a:ext cx="2163680" cy="2309166"/>
          </a:xfrm>
          <a:prstGeom prst="roundRect">
            <a:avLst/>
          </a:prstGeom>
          <a:noFill/>
          <a:extLst>
            <a:ext uri="{909E8E84-426E-40DD-AFC4-6F175D3DCCD1}">
              <a14:hiddenFill xmlns:a14="http://schemas.microsoft.com/office/drawing/2010/main">
                <a:solidFill>
                  <a:srgbClr val="FFFFFF"/>
                </a:solidFill>
              </a14:hiddenFill>
            </a:ext>
          </a:extLst>
        </p:spPr>
      </p:pic>
      <p:sp>
        <p:nvSpPr>
          <p:cNvPr id="9" name="Google Shape;137;g1e53c039cae_0_149">
            <a:extLst>
              <a:ext uri="{FF2B5EF4-FFF2-40B4-BE49-F238E27FC236}">
                <a16:creationId xmlns:a16="http://schemas.microsoft.com/office/drawing/2014/main" id="{C9D78C19-D341-296F-DDA4-2A3210F7E206}"/>
              </a:ext>
            </a:extLst>
          </p:cNvPr>
          <p:cNvSpPr txBox="1">
            <a:spLocks noGrp="1"/>
          </p:cNvSpPr>
          <p:nvPr>
            <p:ph type="title"/>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Supply Chain Rangers</a:t>
            </a:r>
          </a:p>
        </p:txBody>
      </p:sp>
      <p:cxnSp>
        <p:nvCxnSpPr>
          <p:cNvPr id="10" name="Google Shape;149;g1e53c039cae_0_149">
            <a:extLst>
              <a:ext uri="{FF2B5EF4-FFF2-40B4-BE49-F238E27FC236}">
                <a16:creationId xmlns:a16="http://schemas.microsoft.com/office/drawing/2014/main" id="{975FA2C5-7E3F-856A-A6AF-00B409BCAACB}"/>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12" name="TextBox 11">
            <a:extLst>
              <a:ext uri="{FF2B5EF4-FFF2-40B4-BE49-F238E27FC236}">
                <a16:creationId xmlns:a16="http://schemas.microsoft.com/office/drawing/2014/main" id="{EE7691FF-69E0-BDFE-CF69-51C3A5953CB7}"/>
              </a:ext>
            </a:extLst>
          </p:cNvPr>
          <p:cNvSpPr txBox="1"/>
          <p:nvPr/>
        </p:nvSpPr>
        <p:spPr>
          <a:xfrm>
            <a:off x="826625" y="1101676"/>
            <a:ext cx="1665913" cy="338554"/>
          </a:xfrm>
          <a:prstGeom prst="rect">
            <a:avLst/>
          </a:prstGeom>
          <a:noFill/>
        </p:spPr>
        <p:txBody>
          <a:bodyPr wrap="square">
            <a:spAutoFit/>
          </a:bodyPr>
          <a:lstStyle/>
          <a:p>
            <a:r>
              <a:rPr lang="en-US" sz="1600" b="1" dirty="0">
                <a:solidFill>
                  <a:srgbClr val="C00000"/>
                </a:solidFill>
                <a:highlight>
                  <a:schemeClr val="lt1"/>
                </a:highlight>
              </a:rPr>
              <a:t>Meet the Team</a:t>
            </a:r>
            <a:endParaRPr lang="en-US"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1000"/>
                                        <p:tgtEl>
                                          <p:spTgt spid="11"/>
                                        </p:tgtEl>
                                      </p:cBhvr>
                                    </p:animEffect>
                                    <p:set>
                                      <p:cBhvr>
                                        <p:cTn id="13" dur="1" fill="hold">
                                          <p:stCondLst>
                                            <p:cond delay="999"/>
                                          </p:stCondLst>
                                        </p:cTn>
                                        <p:tgtEl>
                                          <p:spTgt spid="11"/>
                                        </p:tgtEl>
                                        <p:attrNameLst>
                                          <p:attrName>style.visibility</p:attrName>
                                        </p:attrNameLst>
                                      </p:cBhvr>
                                      <p:to>
                                        <p:strVal val="hidden"/>
                                      </p:to>
                                    </p:set>
                                  </p:childTnLst>
                                </p:cTn>
                              </p:par>
                              <p:par>
                                <p:cTn id="14" presetID="14" presetClass="exit" presetSubtype="10" fill="hold" nodeType="withEffect">
                                  <p:stCondLst>
                                    <p:cond delay="0"/>
                                  </p:stCondLst>
                                  <p:childTnLst>
                                    <p:animEffect transition="out" filter="randombar(horizontal)">
                                      <p:cBhvr>
                                        <p:cTn id="15" dur="1000"/>
                                        <p:tgtEl>
                                          <p:spTgt spid="1026"/>
                                        </p:tgtEl>
                                      </p:cBhvr>
                                    </p:animEffect>
                                    <p:set>
                                      <p:cBhvr>
                                        <p:cTn id="16" dur="1" fill="hold">
                                          <p:stCondLst>
                                            <p:cond delay="999"/>
                                          </p:stCondLst>
                                        </p:cTn>
                                        <p:tgtEl>
                                          <p:spTgt spid="1026"/>
                                        </p:tgtEl>
                                        <p:attrNameLst>
                                          <p:attrName>style.visibility</p:attrName>
                                        </p:attrNameLst>
                                      </p:cBhvr>
                                      <p:to>
                                        <p:strVal val="hidden"/>
                                      </p:to>
                                    </p:set>
                                  </p:childTnLst>
                                </p:cTn>
                              </p:par>
                              <p:par>
                                <p:cTn id="17" presetID="14" presetClass="exit" presetSubtype="10" fill="hold" nodeType="withEffect">
                                  <p:stCondLst>
                                    <p:cond delay="0"/>
                                  </p:stCondLst>
                                  <p:childTnLst>
                                    <p:animEffect transition="out" filter="randombar(horizontal)">
                                      <p:cBhvr>
                                        <p:cTn id="18" dur="1000"/>
                                        <p:tgtEl>
                                          <p:spTgt spid="1028"/>
                                        </p:tgtEl>
                                      </p:cBhvr>
                                    </p:animEffect>
                                    <p:set>
                                      <p:cBhvr>
                                        <p:cTn id="19" dur="1" fill="hold">
                                          <p:stCondLst>
                                            <p:cond delay="9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1e522e99e22_1_129"/>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7" name="Google Shape;547;g1e522e99e22_1_129"/>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48" name="Google Shape;548;g1e522e99e22_1_129"/>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549" name="Google Shape;549;g1e522e99e22_1_129"/>
          <p:cNvSpPr txBox="1"/>
          <p:nvPr/>
        </p:nvSpPr>
        <p:spPr>
          <a:xfrm>
            <a:off x="1758750" y="1627175"/>
            <a:ext cx="8674500" cy="13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100">
                <a:solidFill>
                  <a:schemeClr val="dk1"/>
                </a:solidFill>
              </a:rPr>
              <a:t>Expanding on the data captures to include location and inventory information allows for expanded insights and further optimization of the model through:</a:t>
            </a:r>
            <a:endParaRPr sz="2100">
              <a:solidFill>
                <a:schemeClr val="dk1"/>
              </a:solidFill>
            </a:endParaRPr>
          </a:p>
        </p:txBody>
      </p:sp>
      <p:sp>
        <p:nvSpPr>
          <p:cNvPr id="550" name="Google Shape;550;g1e522e99e22_1_129"/>
          <p:cNvSpPr txBox="1"/>
          <p:nvPr/>
        </p:nvSpPr>
        <p:spPr>
          <a:xfrm>
            <a:off x="853000" y="4215700"/>
            <a:ext cx="5180100" cy="2564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sz="2200"/>
              <a:t>Localized Demand Analysis</a:t>
            </a:r>
            <a:endParaRPr sz="2200"/>
          </a:p>
          <a:p>
            <a:pPr marL="457200" lvl="0" indent="-368300" algn="l" rtl="0">
              <a:spcBef>
                <a:spcPts val="0"/>
              </a:spcBef>
              <a:spcAft>
                <a:spcPts val="0"/>
              </a:spcAft>
              <a:buSzPts val="2200"/>
              <a:buChar char="●"/>
            </a:pPr>
            <a:r>
              <a:rPr lang="en-US" sz="2200"/>
              <a:t>Optimized Inventory Management</a:t>
            </a:r>
            <a:endParaRPr sz="2200"/>
          </a:p>
          <a:p>
            <a:pPr marL="457200" lvl="0" indent="-368300" algn="l" rtl="0">
              <a:spcBef>
                <a:spcPts val="0"/>
              </a:spcBef>
              <a:spcAft>
                <a:spcPts val="0"/>
              </a:spcAft>
              <a:buSzPts val="2200"/>
              <a:buChar char="●"/>
            </a:pPr>
            <a:r>
              <a:rPr lang="en-US" sz="2200"/>
              <a:t>Dynamic Pricing Strategies</a:t>
            </a:r>
            <a:endParaRPr sz="2200"/>
          </a:p>
          <a:p>
            <a:pPr marL="457200" lvl="0" indent="-368300" algn="l" rtl="0">
              <a:spcBef>
                <a:spcPts val="0"/>
              </a:spcBef>
              <a:spcAft>
                <a:spcPts val="0"/>
              </a:spcAft>
              <a:buSzPts val="2200"/>
              <a:buChar char="●"/>
            </a:pPr>
            <a:r>
              <a:rPr lang="en-US" sz="2200"/>
              <a:t>Further Segmentation Analysis</a:t>
            </a:r>
            <a:endParaRPr sz="2200"/>
          </a:p>
        </p:txBody>
      </p:sp>
      <p:sp>
        <p:nvSpPr>
          <p:cNvPr id="551" name="Google Shape;551;g1e522e99e22_1_129"/>
          <p:cNvSpPr txBox="1"/>
          <p:nvPr/>
        </p:nvSpPr>
        <p:spPr>
          <a:xfrm>
            <a:off x="6187000" y="4215700"/>
            <a:ext cx="5638800" cy="19791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Char char="●"/>
            </a:pPr>
            <a:r>
              <a:rPr lang="en-US" sz="2200">
                <a:solidFill>
                  <a:schemeClr val="dk1"/>
                </a:solidFill>
              </a:rPr>
              <a:t>Regional Trend Analysis</a:t>
            </a:r>
            <a:endParaRPr sz="22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Competitor Analysis by Region</a:t>
            </a:r>
            <a:endParaRPr sz="22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Customer Segmentation by Location</a:t>
            </a:r>
            <a:endParaRPr sz="22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Geotargeted Marketing Campaigns</a:t>
            </a:r>
            <a:endParaRPr sz="2200">
              <a:solidFill>
                <a:schemeClr val="dk1"/>
              </a:solidFill>
            </a:endParaRPr>
          </a:p>
        </p:txBody>
      </p:sp>
      <p:pic>
        <p:nvPicPr>
          <p:cNvPr id="552" name="Google Shape;552;g1e522e99e22_1_129"/>
          <p:cNvPicPr preferRelativeResize="0"/>
          <p:nvPr/>
        </p:nvPicPr>
        <p:blipFill>
          <a:blip r:embed="rId4">
            <a:alphaModFix/>
          </a:blip>
          <a:stretch>
            <a:fillRect/>
          </a:stretch>
        </p:blipFill>
        <p:spPr>
          <a:xfrm>
            <a:off x="8268825" y="3009625"/>
            <a:ext cx="722400" cy="1002129"/>
          </a:xfrm>
          <a:prstGeom prst="rect">
            <a:avLst/>
          </a:prstGeom>
          <a:noFill/>
          <a:ln>
            <a:noFill/>
          </a:ln>
        </p:spPr>
      </p:pic>
      <p:pic>
        <p:nvPicPr>
          <p:cNvPr id="553" name="Google Shape;553;g1e522e99e22_1_129"/>
          <p:cNvPicPr preferRelativeResize="0"/>
          <p:nvPr/>
        </p:nvPicPr>
        <p:blipFill>
          <a:blip r:embed="rId5">
            <a:alphaModFix/>
          </a:blip>
          <a:stretch>
            <a:fillRect/>
          </a:stretch>
        </p:blipFill>
        <p:spPr>
          <a:xfrm>
            <a:off x="2551408" y="2977938"/>
            <a:ext cx="1258175" cy="1217900"/>
          </a:xfrm>
          <a:prstGeom prst="rect">
            <a:avLst/>
          </a:prstGeom>
          <a:noFill/>
          <a:ln>
            <a:noFill/>
          </a:ln>
        </p:spPr>
      </p:pic>
      <p:sp>
        <p:nvSpPr>
          <p:cNvPr id="554" name="Google Shape;554;g1e522e99e22_1_129"/>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32</a:t>
            </a:r>
            <a:endParaRPr sz="1100" dirty="0">
              <a:solidFill>
                <a:schemeClr val="lt1"/>
              </a:solidFill>
            </a:endParaRPr>
          </a:p>
        </p:txBody>
      </p:sp>
      <p:sp>
        <p:nvSpPr>
          <p:cNvPr id="556" name="Google Shape;556;g1e522e99e22_1_129"/>
          <p:cNvSpPr/>
          <p:nvPr/>
        </p:nvSpPr>
        <p:spPr>
          <a:xfrm>
            <a:off x="1758750" y="1681025"/>
            <a:ext cx="8674500" cy="1002000"/>
          </a:xfrm>
          <a:prstGeom prst="roundRect">
            <a:avLst>
              <a:gd name="adj" fmla="val 16667"/>
            </a:avLst>
          </a:prstGeom>
          <a:no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37;g1e53c039cae_0_149">
            <a:extLst>
              <a:ext uri="{FF2B5EF4-FFF2-40B4-BE49-F238E27FC236}">
                <a16:creationId xmlns:a16="http://schemas.microsoft.com/office/drawing/2014/main" id="{9522C9A4-FBAD-3738-5BE7-75BD358C9AC5}"/>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Expand Your Data for Medium to Long Term Gains</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F117B40D-8552-B14C-EAF6-1EE81253DC05}"/>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41E8DE0B-4DA1-47A4-2A67-C306C7F14ADA}"/>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Closing Statements and Recommendations</a:t>
            </a:r>
            <a:endParaRPr lang="en-US" sz="1600" b="1" dirty="0"/>
          </a:p>
        </p:txBody>
      </p:sp>
    </p:spTree>
    <p:extLst>
      <p:ext uri="{BB962C8B-B14F-4D97-AF65-F5344CB8AC3E}">
        <p14:creationId xmlns:p14="http://schemas.microsoft.com/office/powerpoint/2010/main" val="688301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7F3CE3-C9F5-11ED-3620-35E7AF529EE9}"/>
              </a:ext>
            </a:extLst>
          </p:cNvPr>
          <p:cNvPicPr>
            <a:picLocks noChangeAspect="1"/>
          </p:cNvPicPr>
          <p:nvPr/>
        </p:nvPicPr>
        <p:blipFill>
          <a:blip r:embed="rId2"/>
          <a:stretch>
            <a:fillRect/>
          </a:stretch>
        </p:blipFill>
        <p:spPr>
          <a:xfrm>
            <a:off x="-1" y="0"/>
            <a:ext cx="12207615" cy="6858000"/>
          </a:xfrm>
          <a:prstGeom prst="rect">
            <a:avLst/>
          </a:prstGeom>
        </p:spPr>
      </p:pic>
      <p:sp>
        <p:nvSpPr>
          <p:cNvPr id="13" name="Google Shape;545;g1e522e99e22_1_129">
            <a:extLst>
              <a:ext uri="{FF2B5EF4-FFF2-40B4-BE49-F238E27FC236}">
                <a16:creationId xmlns:a16="http://schemas.microsoft.com/office/drawing/2014/main" id="{9873A7C3-C04F-80D5-E8BC-6F0826F9BC8F}"/>
              </a:ext>
            </a:extLst>
          </p:cNvPr>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 name="Google Shape;548;g1e522e99e22_1_129">
            <a:extLst>
              <a:ext uri="{FF2B5EF4-FFF2-40B4-BE49-F238E27FC236}">
                <a16:creationId xmlns:a16="http://schemas.microsoft.com/office/drawing/2014/main" id="{85C1540D-A65E-5A3E-989E-7245DD0F61C0}"/>
              </a:ext>
            </a:extLst>
          </p:cNvPr>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19" name="Google Shape;554;g1e522e99e22_1_129">
            <a:extLst>
              <a:ext uri="{FF2B5EF4-FFF2-40B4-BE49-F238E27FC236}">
                <a16:creationId xmlns:a16="http://schemas.microsoft.com/office/drawing/2014/main" id="{BB884A50-15E0-F7B3-A227-D7B9B7358B9C}"/>
              </a:ext>
            </a:extLst>
          </p:cNvPr>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33</a:t>
            </a:r>
            <a:endParaRPr sz="1100" dirty="0">
              <a:solidFill>
                <a:schemeClr val="lt1"/>
              </a:solidFill>
            </a:endParaRPr>
          </a:p>
        </p:txBody>
      </p:sp>
      <p:sp>
        <p:nvSpPr>
          <p:cNvPr id="20" name="Google Shape;547;g1e522e99e22_1_129">
            <a:extLst>
              <a:ext uri="{FF2B5EF4-FFF2-40B4-BE49-F238E27FC236}">
                <a16:creationId xmlns:a16="http://schemas.microsoft.com/office/drawing/2014/main" id="{1CD36969-852E-E32A-2117-C5A3ED4AB33A}"/>
              </a:ext>
            </a:extLst>
          </p:cNvPr>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dirty="0">
                <a:solidFill>
                  <a:schemeClr val="lt1"/>
                </a:solidFill>
                <a:latin typeface="Arial"/>
                <a:ea typeface="Arial"/>
                <a:cs typeface="Arial"/>
                <a:sym typeface="Arial"/>
              </a:rPr>
              <a:t>Supply Chain Rangers LLC</a:t>
            </a:r>
            <a:endParaRPr sz="1400" b="0" i="0" u="none" strike="noStrike" cap="none" dirty="0">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rial"/>
              <a:ea typeface="Arial"/>
              <a:cs typeface="Arial"/>
              <a:sym typeface="Arial"/>
            </a:endParaRPr>
          </a:p>
        </p:txBody>
      </p:sp>
      <p:pic>
        <p:nvPicPr>
          <p:cNvPr id="21" name="Picture 20">
            <a:extLst>
              <a:ext uri="{FF2B5EF4-FFF2-40B4-BE49-F238E27FC236}">
                <a16:creationId xmlns:a16="http://schemas.microsoft.com/office/drawing/2014/main" id="{F57B0FB9-3339-C903-4E8C-E5D6ABC9BFA8}"/>
              </a:ext>
            </a:extLst>
          </p:cNvPr>
          <p:cNvPicPr>
            <a:picLocks noChangeAspect="1"/>
          </p:cNvPicPr>
          <p:nvPr/>
        </p:nvPicPr>
        <p:blipFill>
          <a:blip r:embed="rId4"/>
          <a:stretch>
            <a:fillRect/>
          </a:stretch>
        </p:blipFill>
        <p:spPr>
          <a:xfrm>
            <a:off x="264614" y="1769564"/>
            <a:ext cx="4176122" cy="4176122"/>
          </a:xfrm>
          <a:prstGeom prst="rect">
            <a:avLst/>
          </a:prstGeom>
          <a:ln>
            <a:noFill/>
          </a:ln>
          <a:effectLst>
            <a:outerShdw blurRad="292100" dist="139700" dir="2700000" algn="tl" rotWithShape="0">
              <a:srgbClr val="333333">
                <a:alpha val="65000"/>
              </a:srgbClr>
            </a:outerShdw>
          </a:effectLst>
        </p:spPr>
      </p:pic>
      <p:sp>
        <p:nvSpPr>
          <p:cNvPr id="23" name="Google Shape;137;g1e53c039cae_0_149">
            <a:extLst>
              <a:ext uri="{FF2B5EF4-FFF2-40B4-BE49-F238E27FC236}">
                <a16:creationId xmlns:a16="http://schemas.microsoft.com/office/drawing/2014/main" id="{7A41D76A-E7C4-AAD7-3550-A24276F5FB2B}"/>
              </a:ext>
            </a:extLst>
          </p:cNvPr>
          <p:cNvSpPr txBox="1">
            <a:spLocks/>
          </p:cNvSpPr>
          <p:nvPr/>
        </p:nvSpPr>
        <p:spPr>
          <a:xfrm>
            <a:off x="6692959" y="2348459"/>
            <a:ext cx="508924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4400" b="1" dirty="0">
                <a:highlight>
                  <a:schemeClr val="lt1"/>
                </a:highlight>
              </a:rPr>
              <a:t>Thank you!</a:t>
            </a:r>
            <a:endParaRPr lang="en-US" sz="4400" b="1" dirty="0">
              <a:highlight>
                <a:schemeClr val="lt1"/>
              </a:highlight>
              <a:latin typeface="Arial"/>
              <a:ea typeface="Arial"/>
              <a:cs typeface="Arial"/>
              <a:sym typeface="Arial"/>
            </a:endParaRPr>
          </a:p>
        </p:txBody>
      </p:sp>
      <p:cxnSp>
        <p:nvCxnSpPr>
          <p:cNvPr id="24" name="Google Shape;149;g1e53c039cae_0_149">
            <a:extLst>
              <a:ext uri="{FF2B5EF4-FFF2-40B4-BE49-F238E27FC236}">
                <a16:creationId xmlns:a16="http://schemas.microsoft.com/office/drawing/2014/main" id="{0CD5CBB3-DD3E-5644-93C2-FDF7EBFCCFED}"/>
              </a:ext>
            </a:extLst>
          </p:cNvPr>
          <p:cNvCxnSpPr>
            <a:cxnSpLocks/>
          </p:cNvCxnSpPr>
          <p:nvPr/>
        </p:nvCxnSpPr>
        <p:spPr>
          <a:xfrm>
            <a:off x="6707403" y="3418995"/>
            <a:ext cx="5039535" cy="0"/>
          </a:xfrm>
          <a:prstGeom prst="straightConnector1">
            <a:avLst/>
          </a:prstGeom>
          <a:noFill/>
          <a:ln w="9525" cap="flat" cmpd="sng">
            <a:solidFill>
              <a:schemeClr val="dk2"/>
            </a:solidFill>
            <a:prstDash val="solid"/>
            <a:round/>
            <a:headEnd type="none" w="med" len="med"/>
            <a:tailEnd type="none" w="med" len="med"/>
          </a:ln>
        </p:spPr>
      </p:cxnSp>
      <p:sp>
        <p:nvSpPr>
          <p:cNvPr id="25" name="TextBox 24">
            <a:extLst>
              <a:ext uri="{FF2B5EF4-FFF2-40B4-BE49-F238E27FC236}">
                <a16:creationId xmlns:a16="http://schemas.microsoft.com/office/drawing/2014/main" id="{F5596600-B21B-85C7-8A72-143D0B60EDF5}"/>
              </a:ext>
            </a:extLst>
          </p:cNvPr>
          <p:cNvSpPr txBox="1"/>
          <p:nvPr/>
        </p:nvSpPr>
        <p:spPr>
          <a:xfrm>
            <a:off x="7342509" y="3426407"/>
            <a:ext cx="2760432" cy="523220"/>
          </a:xfrm>
          <a:prstGeom prst="rect">
            <a:avLst/>
          </a:prstGeom>
          <a:noFill/>
        </p:spPr>
        <p:txBody>
          <a:bodyPr wrap="square">
            <a:spAutoFit/>
          </a:bodyPr>
          <a:lstStyle/>
          <a:p>
            <a:r>
              <a:rPr lang="en-US" sz="2800" b="1" dirty="0">
                <a:solidFill>
                  <a:srgbClr val="C00000"/>
                </a:solidFill>
                <a:highlight>
                  <a:schemeClr val="lt1"/>
                </a:highlight>
              </a:rPr>
              <a:t>Questions?</a:t>
            </a:r>
            <a:endParaRPr lang="en-US" sz="2800" b="1" dirty="0"/>
          </a:p>
        </p:txBody>
      </p:sp>
    </p:spTree>
    <p:extLst>
      <p:ext uri="{BB962C8B-B14F-4D97-AF65-F5344CB8AC3E}">
        <p14:creationId xmlns:p14="http://schemas.microsoft.com/office/powerpoint/2010/main" val="468224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1e522e99e22_1_129"/>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7" name="Google Shape;547;g1e522e99e22_1_129"/>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48" name="Google Shape;548;g1e522e99e22_1_129"/>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554" name="Google Shape;554;g1e522e99e22_1_129"/>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35</a:t>
            </a:r>
            <a:endParaRPr sz="1100" dirty="0">
              <a:solidFill>
                <a:schemeClr val="lt1"/>
              </a:solidFill>
            </a:endParaRPr>
          </a:p>
        </p:txBody>
      </p:sp>
      <p:sp>
        <p:nvSpPr>
          <p:cNvPr id="2" name="Google Shape;137;g1e53c039cae_0_149">
            <a:extLst>
              <a:ext uri="{FF2B5EF4-FFF2-40B4-BE49-F238E27FC236}">
                <a16:creationId xmlns:a16="http://schemas.microsoft.com/office/drawing/2014/main" id="{9522C9A4-FBAD-3738-5BE7-75BD358C9AC5}"/>
              </a:ext>
            </a:extLst>
          </p:cNvPr>
          <p:cNvSpPr txBox="1">
            <a:spLocks/>
          </p:cNvSpPr>
          <p:nvPr/>
        </p:nvSpPr>
        <p:spPr>
          <a:xfrm>
            <a:off x="838199" y="2297148"/>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6000" b="1" dirty="0">
                <a:highlight>
                  <a:schemeClr val="lt1"/>
                </a:highlight>
              </a:rPr>
              <a:t>Appendix</a:t>
            </a:r>
            <a:endParaRPr lang="en-US" sz="6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F117B40D-8552-B14C-EAF6-1EE81253DC05}"/>
              </a:ext>
            </a:extLst>
          </p:cNvPr>
          <p:cNvCxnSpPr/>
          <p:nvPr/>
        </p:nvCxnSpPr>
        <p:spPr>
          <a:xfrm>
            <a:off x="838200" y="3537017"/>
            <a:ext cx="11142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5b602e106a_0_1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208" name="Google Shape;208;g25b602e106a_0_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0"/>
              </a:spcBef>
              <a:spcAft>
                <a:spcPts val="0"/>
              </a:spcAft>
              <a:buSzPts val="1800"/>
              <a:buFont typeface="Arial"/>
              <a:buChar char="•"/>
            </a:pPr>
            <a:r>
              <a:rPr lang="en-US" dirty="0">
                <a:solidFill>
                  <a:schemeClr val="tx1"/>
                </a:solidFill>
                <a:latin typeface="Arial"/>
                <a:ea typeface="Arial"/>
                <a:cs typeface="Arial"/>
                <a:sym typeface="Arial"/>
              </a:rPr>
              <a:t>The original data had 582 stores, 6476 manufacturers, and over 92,000 products</a:t>
            </a:r>
            <a:br>
              <a:rPr lang="en-US" dirty="0">
                <a:solidFill>
                  <a:schemeClr val="tx1"/>
                </a:solidFill>
                <a:latin typeface="Arial"/>
                <a:ea typeface="Arial"/>
                <a:cs typeface="Arial"/>
                <a:sym typeface="Arial"/>
              </a:rPr>
            </a:br>
            <a:endParaRPr dirty="0">
              <a:solidFill>
                <a:schemeClr val="tx1"/>
              </a:solidFill>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US" dirty="0">
                <a:solidFill>
                  <a:schemeClr val="tx1"/>
                </a:solidFill>
                <a:latin typeface="Arial"/>
                <a:ea typeface="Arial"/>
                <a:cs typeface="Arial"/>
                <a:sym typeface="Arial"/>
              </a:rPr>
              <a:t>The time period of the data spanned at max a total of 102 weeks</a:t>
            </a:r>
            <a:br>
              <a:rPr lang="en-US" dirty="0">
                <a:solidFill>
                  <a:schemeClr val="tx1"/>
                </a:solidFill>
                <a:latin typeface="Arial"/>
                <a:ea typeface="Arial"/>
                <a:cs typeface="Arial"/>
                <a:sym typeface="Arial"/>
              </a:rPr>
            </a:br>
            <a:endParaRPr dirty="0">
              <a:solidFill>
                <a:schemeClr val="tx1"/>
              </a:solidFill>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US" dirty="0">
                <a:solidFill>
                  <a:schemeClr val="tx1"/>
                </a:solidFill>
                <a:latin typeface="Arial"/>
                <a:ea typeface="Arial"/>
                <a:cs typeface="Arial"/>
                <a:sym typeface="Arial"/>
              </a:rPr>
              <a:t>Many of the stores had little or incomplete data</a:t>
            </a:r>
            <a:br>
              <a:rPr lang="en-US" dirty="0">
                <a:solidFill>
                  <a:schemeClr val="tx1"/>
                </a:solidFill>
                <a:latin typeface="Arial"/>
                <a:ea typeface="Arial"/>
                <a:cs typeface="Arial"/>
                <a:sym typeface="Arial"/>
              </a:rPr>
            </a:br>
            <a:endParaRPr dirty="0">
              <a:solidFill>
                <a:schemeClr val="tx1"/>
              </a:solidFill>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US" dirty="0">
                <a:solidFill>
                  <a:schemeClr val="tx1"/>
                </a:solidFill>
                <a:latin typeface="Arial"/>
                <a:ea typeface="Arial"/>
                <a:cs typeface="Arial"/>
                <a:sym typeface="Arial"/>
              </a:rPr>
              <a:t>Due to this we filtered the data to include only stores that had the most complete data over the recorded time period</a:t>
            </a:r>
            <a:endParaRPr dirty="0">
              <a:solidFill>
                <a:schemeClr val="tx1"/>
              </a:solidFill>
              <a:latin typeface="Arial"/>
              <a:ea typeface="Arial"/>
              <a:cs typeface="Arial"/>
              <a:sym typeface="Arial"/>
            </a:endParaRPr>
          </a:p>
        </p:txBody>
      </p:sp>
      <p:sp>
        <p:nvSpPr>
          <p:cNvPr id="209" name="Google Shape;209;g25b602e106a_0_1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10" name="Google Shape;210;g25b602e106a_0_1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211" name="Google Shape;211;g25b602e106a_0_1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36</a:t>
            </a:r>
            <a:endParaRPr sz="1100" dirty="0">
              <a:solidFill>
                <a:schemeClr val="lt1"/>
              </a:solidFill>
            </a:endParaRPr>
          </a:p>
        </p:txBody>
      </p:sp>
      <p:sp>
        <p:nvSpPr>
          <p:cNvPr id="9" name="Google Shape;137;g1e53c039cae_0_149">
            <a:extLst>
              <a:ext uri="{FF2B5EF4-FFF2-40B4-BE49-F238E27FC236}">
                <a16:creationId xmlns:a16="http://schemas.microsoft.com/office/drawing/2014/main" id="{434C1400-4222-7388-7313-AFE864E44134}"/>
              </a:ext>
            </a:extLst>
          </p:cNvPr>
          <p:cNvSpPr txBox="1">
            <a:spLocks/>
          </p:cNvSpPr>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a:buSzPts val="4000"/>
            </a:pPr>
            <a:r>
              <a:rPr lang="en-US" sz="3000" b="1" dirty="0">
                <a:highlight>
                  <a:schemeClr val="lt1"/>
                </a:highlight>
              </a:rPr>
              <a:t>Data Analysis and Selection</a:t>
            </a:r>
          </a:p>
        </p:txBody>
      </p:sp>
      <p:cxnSp>
        <p:nvCxnSpPr>
          <p:cNvPr id="10" name="Google Shape;149;g1e53c039cae_0_149">
            <a:extLst>
              <a:ext uri="{FF2B5EF4-FFF2-40B4-BE49-F238E27FC236}">
                <a16:creationId xmlns:a16="http://schemas.microsoft.com/office/drawing/2014/main" id="{B844448D-CF9F-3563-45B7-BA154F2586DF}"/>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11" name="TextBox 10">
            <a:extLst>
              <a:ext uri="{FF2B5EF4-FFF2-40B4-BE49-F238E27FC236}">
                <a16:creationId xmlns:a16="http://schemas.microsoft.com/office/drawing/2014/main" id="{DAD1075A-5BD0-5341-DC4B-EB77F89124EF}"/>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Data Overview</a:t>
            </a:r>
            <a:endParaRPr lang="en-US" sz="16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5db8e2bc6e_1_16"/>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621" name="Google Shape;621;g25db8e2bc6e_1_16"/>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622" name="Google Shape;622;g25db8e2bc6e_1_16"/>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623" name="Google Shape;623;g25db8e2bc6e_1_16"/>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37</a:t>
            </a:r>
            <a:endParaRPr sz="1100" dirty="0">
              <a:solidFill>
                <a:schemeClr val="lt1"/>
              </a:solidFill>
            </a:endParaRPr>
          </a:p>
        </p:txBody>
      </p:sp>
      <p:sp>
        <p:nvSpPr>
          <p:cNvPr id="624" name="Google Shape;624;g25db8e2bc6e_1_16"/>
          <p:cNvSpPr/>
          <p:nvPr/>
        </p:nvSpPr>
        <p:spPr>
          <a:xfrm>
            <a:off x="1998913" y="4001125"/>
            <a:ext cx="1603800" cy="14472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t>MARITAL STATUS</a:t>
            </a:r>
            <a:endParaRPr/>
          </a:p>
          <a:p>
            <a:pPr marL="0" marR="0" lvl="0" indent="0" algn="ctr" rtl="0">
              <a:lnSpc>
                <a:spcPct val="100000"/>
              </a:lnSpc>
              <a:spcBef>
                <a:spcPts val="0"/>
              </a:spcBef>
              <a:spcAft>
                <a:spcPts val="0"/>
              </a:spcAft>
              <a:buNone/>
            </a:pPr>
            <a:endParaRPr/>
          </a:p>
          <a:p>
            <a:pPr marL="0" marR="0" lvl="0" indent="0" algn="ctr" rtl="0">
              <a:lnSpc>
                <a:spcPct val="115000"/>
              </a:lnSpc>
              <a:spcBef>
                <a:spcPts val="0"/>
              </a:spcBef>
              <a:spcAft>
                <a:spcPts val="0"/>
              </a:spcAft>
              <a:buNone/>
            </a:pPr>
            <a:r>
              <a:rPr lang="en-US" sz="1050">
                <a:solidFill>
                  <a:schemeClr val="dk1"/>
                </a:solidFill>
              </a:rPr>
              <a:t>Unknown    0.43%</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Single 0.42%</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 Married    0.15%</a:t>
            </a:r>
            <a:endParaRPr sz="1050">
              <a:solidFill>
                <a:schemeClr val="dk1"/>
              </a:solidFill>
            </a:endParaRPr>
          </a:p>
          <a:p>
            <a:pPr marL="0" marR="0" lvl="0" indent="0" algn="ctr" rtl="0">
              <a:lnSpc>
                <a:spcPct val="100000"/>
              </a:lnSpc>
              <a:spcBef>
                <a:spcPts val="0"/>
              </a:spcBef>
              <a:spcAft>
                <a:spcPts val="0"/>
              </a:spcAft>
              <a:buNone/>
            </a:pPr>
            <a:endParaRPr sz="1050">
              <a:solidFill>
                <a:schemeClr val="dk1"/>
              </a:solidFill>
            </a:endParaRPr>
          </a:p>
        </p:txBody>
      </p:sp>
      <p:sp>
        <p:nvSpPr>
          <p:cNvPr id="625" name="Google Shape;625;g25db8e2bc6e_1_16"/>
          <p:cNvSpPr/>
          <p:nvPr/>
        </p:nvSpPr>
        <p:spPr>
          <a:xfrm>
            <a:off x="1998925" y="1690825"/>
            <a:ext cx="1603800" cy="14472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t>AGE</a:t>
            </a:r>
            <a:r>
              <a:rPr lang="en-US" sz="1050">
                <a:solidFill>
                  <a:schemeClr val="dk1"/>
                </a:solidFill>
                <a:highlight>
                  <a:srgbClr val="FFFFFF"/>
                </a:highlight>
              </a:rPr>
              <a:t> </a:t>
            </a:r>
            <a:endParaRPr sz="1050">
              <a:solidFill>
                <a:schemeClr val="dk1"/>
              </a:solidFill>
              <a:highlight>
                <a:srgbClr val="FFFFFF"/>
              </a:highlight>
            </a:endParaRPr>
          </a:p>
          <a:p>
            <a:pPr marL="0" lvl="0" indent="0" algn="ctr" rtl="0">
              <a:lnSpc>
                <a:spcPct val="115000"/>
              </a:lnSpc>
              <a:spcBef>
                <a:spcPts val="0"/>
              </a:spcBef>
              <a:spcAft>
                <a:spcPts val="0"/>
              </a:spcAft>
              <a:buNone/>
            </a:pPr>
            <a:endParaRPr sz="1050">
              <a:solidFill>
                <a:schemeClr val="dk1"/>
              </a:solidFill>
              <a:highlight>
                <a:srgbClr val="FFFFFF"/>
              </a:highlight>
            </a:endParaRPr>
          </a:p>
          <a:p>
            <a:pPr marL="0" lvl="0" indent="0" algn="ctr" rtl="0">
              <a:lnSpc>
                <a:spcPct val="115000"/>
              </a:lnSpc>
              <a:spcBef>
                <a:spcPts val="0"/>
              </a:spcBef>
              <a:spcAft>
                <a:spcPts val="0"/>
              </a:spcAft>
              <a:buNone/>
            </a:pPr>
            <a:r>
              <a:rPr lang="en-US" sz="1050">
                <a:solidFill>
                  <a:schemeClr val="dk1"/>
                </a:solidFill>
              </a:rPr>
              <a:t>45-54    </a:t>
            </a:r>
            <a:r>
              <a:rPr lang="en-US" sz="1100">
                <a:solidFill>
                  <a:schemeClr val="dk1"/>
                </a:solidFill>
              </a:rPr>
              <a:t>35.95%</a:t>
            </a:r>
            <a:endParaRPr sz="1050">
              <a:solidFill>
                <a:schemeClr val="dk1"/>
              </a:solidFill>
            </a:endParaRPr>
          </a:p>
          <a:p>
            <a:pPr marL="0" lvl="0" indent="0" algn="ctr" rtl="0">
              <a:spcBef>
                <a:spcPts val="0"/>
              </a:spcBef>
              <a:spcAft>
                <a:spcPts val="0"/>
              </a:spcAft>
              <a:buNone/>
            </a:pPr>
            <a:r>
              <a:rPr lang="en-US" sz="1050">
                <a:solidFill>
                  <a:schemeClr val="dk1"/>
                </a:solidFill>
              </a:rPr>
              <a:t>35-44    </a:t>
            </a:r>
            <a:r>
              <a:rPr lang="en-US" sz="1100">
                <a:solidFill>
                  <a:schemeClr val="dk1"/>
                </a:solidFill>
              </a:rPr>
              <a:t>24.21%</a:t>
            </a:r>
            <a:endParaRPr sz="1050">
              <a:solidFill>
                <a:schemeClr val="dk1"/>
              </a:solidFill>
            </a:endParaRPr>
          </a:p>
          <a:p>
            <a:pPr marL="0" lvl="0" indent="0" algn="ctr" rtl="0">
              <a:lnSpc>
                <a:spcPct val="115000"/>
              </a:lnSpc>
              <a:spcBef>
                <a:spcPts val="0"/>
              </a:spcBef>
              <a:spcAft>
                <a:spcPts val="0"/>
              </a:spcAft>
              <a:buNone/>
            </a:pPr>
            <a:r>
              <a:rPr lang="en-US" sz="1050">
                <a:solidFill>
                  <a:schemeClr val="dk1"/>
                </a:solidFill>
              </a:rPr>
              <a:t>25-34    </a:t>
            </a:r>
            <a:r>
              <a:rPr lang="en-US" sz="1100">
                <a:solidFill>
                  <a:schemeClr val="dk1"/>
                </a:solidFill>
              </a:rPr>
              <a:t>17.7278%</a:t>
            </a:r>
            <a:endParaRPr sz="1050">
              <a:solidFill>
                <a:schemeClr val="dk1"/>
              </a:solidFill>
            </a:endParaRPr>
          </a:p>
          <a:p>
            <a:pPr marL="0" lvl="0" indent="0" algn="ctr" rtl="0">
              <a:spcBef>
                <a:spcPts val="0"/>
              </a:spcBef>
              <a:spcAft>
                <a:spcPts val="0"/>
              </a:spcAft>
              <a:buNone/>
            </a:pPr>
            <a:endParaRPr/>
          </a:p>
        </p:txBody>
      </p:sp>
      <p:sp>
        <p:nvSpPr>
          <p:cNvPr id="626" name="Google Shape;626;g25db8e2bc6e_1_16"/>
          <p:cNvSpPr/>
          <p:nvPr/>
        </p:nvSpPr>
        <p:spPr>
          <a:xfrm>
            <a:off x="5267600" y="4001125"/>
            <a:ext cx="1603800" cy="14472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t>HOUSEHOLD SIZE</a:t>
            </a:r>
            <a:endParaRPr sz="1050">
              <a:solidFill>
                <a:schemeClr val="dk1"/>
              </a:solidFill>
            </a:endParaRPr>
          </a:p>
          <a:p>
            <a:pPr marL="0" marR="0" lvl="0" indent="0" algn="ctr" rtl="0">
              <a:lnSpc>
                <a:spcPct val="100000"/>
              </a:lnSpc>
              <a:spcBef>
                <a:spcPts val="0"/>
              </a:spcBef>
              <a:spcAft>
                <a:spcPts val="0"/>
              </a:spcAft>
              <a:buNone/>
            </a:pP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2    0.40%</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1    0.32%</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3    0.14%</a:t>
            </a:r>
            <a:endParaRPr sz="1050">
              <a:solidFill>
                <a:schemeClr val="dk1"/>
              </a:solidFill>
            </a:endParaRPr>
          </a:p>
          <a:p>
            <a:pPr marL="0" marR="0" lvl="0" indent="0" algn="ctr" rtl="0">
              <a:lnSpc>
                <a:spcPct val="115000"/>
              </a:lnSpc>
              <a:spcBef>
                <a:spcPts val="0"/>
              </a:spcBef>
              <a:spcAft>
                <a:spcPts val="0"/>
              </a:spcAft>
              <a:buNone/>
            </a:pPr>
            <a:endParaRPr sz="1050">
              <a:solidFill>
                <a:schemeClr val="dk1"/>
              </a:solidFill>
            </a:endParaRPr>
          </a:p>
        </p:txBody>
      </p:sp>
      <p:sp>
        <p:nvSpPr>
          <p:cNvPr id="627" name="Google Shape;627;g25db8e2bc6e_1_16"/>
          <p:cNvSpPr/>
          <p:nvPr/>
        </p:nvSpPr>
        <p:spPr>
          <a:xfrm>
            <a:off x="8103675" y="4001125"/>
            <a:ext cx="2597100" cy="14472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t>KIDS</a:t>
            </a:r>
            <a:endParaRPr/>
          </a:p>
          <a:p>
            <a:pPr marL="0" marR="0" lvl="0" indent="0" algn="ctr" rtl="0">
              <a:lnSpc>
                <a:spcPct val="100000"/>
              </a:lnSpc>
              <a:spcBef>
                <a:spcPts val="0"/>
              </a:spcBef>
              <a:spcAft>
                <a:spcPts val="0"/>
              </a:spcAft>
              <a:buNone/>
            </a:pPr>
            <a:endParaRPr/>
          </a:p>
          <a:p>
            <a:pPr marL="0" marR="0" lvl="0" indent="0" algn="ctr" rtl="0">
              <a:lnSpc>
                <a:spcPct val="115000"/>
              </a:lnSpc>
              <a:spcBef>
                <a:spcPts val="0"/>
              </a:spcBef>
              <a:spcAft>
                <a:spcPts val="0"/>
              </a:spcAft>
              <a:buNone/>
            </a:pPr>
            <a:r>
              <a:rPr lang="en-US" sz="1050">
                <a:solidFill>
                  <a:schemeClr val="dk1"/>
                </a:solidFill>
              </a:rPr>
              <a:t>NONE/UNKNOWN    0.70%</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1    0.14%</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3+    0.09%</a:t>
            </a:r>
            <a:endParaRPr sz="1050">
              <a:solidFill>
                <a:schemeClr val="dk1"/>
              </a:solidFill>
            </a:endParaRPr>
          </a:p>
        </p:txBody>
      </p:sp>
      <p:sp>
        <p:nvSpPr>
          <p:cNvPr id="628" name="Google Shape;628;g25db8e2bc6e_1_16"/>
          <p:cNvSpPr/>
          <p:nvPr/>
        </p:nvSpPr>
        <p:spPr>
          <a:xfrm>
            <a:off x="5204163" y="1690825"/>
            <a:ext cx="1603800" cy="14472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US"/>
              <a:t>INCOME</a:t>
            </a:r>
            <a:endParaRPr/>
          </a:p>
          <a:p>
            <a:pPr marL="0" marR="0" lvl="0" indent="0" algn="ctr" rtl="0">
              <a:lnSpc>
                <a:spcPct val="115000"/>
              </a:lnSpc>
              <a:spcBef>
                <a:spcPts val="0"/>
              </a:spcBef>
              <a:spcAft>
                <a:spcPts val="0"/>
              </a:spcAft>
              <a:buNone/>
            </a:pPr>
            <a:endParaRPr/>
          </a:p>
          <a:p>
            <a:pPr marL="0" marR="0" lvl="0" indent="0" algn="ctr" rtl="0">
              <a:lnSpc>
                <a:spcPct val="115000"/>
              </a:lnSpc>
              <a:spcBef>
                <a:spcPts val="0"/>
              </a:spcBef>
              <a:spcAft>
                <a:spcPts val="0"/>
              </a:spcAft>
              <a:buNone/>
            </a:pPr>
            <a:r>
              <a:rPr lang="en-US" sz="1050">
                <a:solidFill>
                  <a:schemeClr val="dk1"/>
                </a:solidFill>
              </a:rPr>
              <a:t>50-74K    23.97%</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5-49K    21.47%</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75-99K    11.98%</a:t>
            </a:r>
            <a:endParaRPr sz="1050">
              <a:solidFill>
                <a:schemeClr val="dk1"/>
              </a:solidFill>
            </a:endParaRPr>
          </a:p>
        </p:txBody>
      </p:sp>
      <p:sp>
        <p:nvSpPr>
          <p:cNvPr id="629" name="Google Shape;629;g25db8e2bc6e_1_16"/>
          <p:cNvSpPr/>
          <p:nvPr/>
        </p:nvSpPr>
        <p:spPr>
          <a:xfrm>
            <a:off x="8103675" y="1690825"/>
            <a:ext cx="2597100" cy="14472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HOMEOWNER</a:t>
            </a:r>
            <a:endParaRPr/>
          </a:p>
          <a:p>
            <a:pPr marL="0" lvl="0" indent="0" algn="ctr" rtl="0">
              <a:spcBef>
                <a:spcPts val="0"/>
              </a:spcBef>
              <a:spcAft>
                <a:spcPts val="0"/>
              </a:spcAft>
              <a:buNone/>
            </a:pPr>
            <a:endParaRPr/>
          </a:p>
          <a:p>
            <a:pPr marL="0" marR="0" lvl="0" indent="0" algn="ctr" rtl="0">
              <a:lnSpc>
                <a:spcPct val="115000"/>
              </a:lnSpc>
              <a:spcBef>
                <a:spcPts val="0"/>
              </a:spcBef>
              <a:spcAft>
                <a:spcPts val="0"/>
              </a:spcAft>
              <a:buNone/>
            </a:pPr>
            <a:r>
              <a:rPr lang="en-US" sz="1050">
                <a:solidFill>
                  <a:schemeClr val="dk1"/>
                </a:solidFill>
              </a:rPr>
              <a:t>HOMEOWNER    62.92%</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UNKNOWN    29.08%</a:t>
            </a:r>
            <a:endParaRPr sz="1050">
              <a:solidFill>
                <a:schemeClr val="dk1"/>
              </a:solidFill>
            </a:endParaRPr>
          </a:p>
          <a:p>
            <a:pPr marL="0" marR="0" lvl="0" indent="0" algn="ctr" rtl="0">
              <a:lnSpc>
                <a:spcPct val="115000"/>
              </a:lnSpc>
              <a:spcBef>
                <a:spcPts val="0"/>
              </a:spcBef>
              <a:spcAft>
                <a:spcPts val="0"/>
              </a:spcAft>
              <a:buNone/>
            </a:pPr>
            <a:r>
              <a:rPr lang="en-US" sz="1050">
                <a:solidFill>
                  <a:schemeClr val="dk1"/>
                </a:solidFill>
              </a:rPr>
              <a:t>RENTER    0.05%</a:t>
            </a:r>
            <a:endParaRPr/>
          </a:p>
        </p:txBody>
      </p:sp>
      <p:sp>
        <p:nvSpPr>
          <p:cNvPr id="7" name="Google Shape;137;g1e53c039cae_0_149">
            <a:extLst>
              <a:ext uri="{FF2B5EF4-FFF2-40B4-BE49-F238E27FC236}">
                <a16:creationId xmlns:a16="http://schemas.microsoft.com/office/drawing/2014/main" id="{0A049529-E042-FFFD-BDC6-3DEA8E0A8035}"/>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Top 3 Customers in Each Demographic Segment</a:t>
            </a:r>
            <a:endParaRPr lang="en-US" sz="3000" b="1" dirty="0">
              <a:highlight>
                <a:schemeClr val="lt1"/>
              </a:highlight>
              <a:latin typeface="Arial"/>
              <a:ea typeface="Arial"/>
              <a:cs typeface="Arial"/>
              <a:sym typeface="Arial"/>
            </a:endParaRPr>
          </a:p>
        </p:txBody>
      </p:sp>
      <p:cxnSp>
        <p:nvCxnSpPr>
          <p:cNvPr id="8" name="Google Shape;149;g1e53c039cae_0_149">
            <a:extLst>
              <a:ext uri="{FF2B5EF4-FFF2-40B4-BE49-F238E27FC236}">
                <a16:creationId xmlns:a16="http://schemas.microsoft.com/office/drawing/2014/main" id="{DDAC453E-88BA-C702-27F9-A08F5B28FF3B}"/>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9" name="TextBox 8">
            <a:extLst>
              <a:ext uri="{FF2B5EF4-FFF2-40B4-BE49-F238E27FC236}">
                <a16:creationId xmlns:a16="http://schemas.microsoft.com/office/drawing/2014/main" id="{6E65D7AC-7696-CB97-0FF8-75A17FC5681C}"/>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Appendix</a:t>
            </a:r>
            <a:endParaRPr lang="en-US" sz="16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25db8e2bc6e_1_108"/>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636" name="Google Shape;636;g25db8e2bc6e_1_108"/>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637" name="Google Shape;637;g25db8e2bc6e_1_108"/>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638" name="Google Shape;638;g25db8e2bc6e_1_108"/>
          <p:cNvSpPr txBox="1"/>
          <p:nvPr/>
        </p:nvSpPr>
        <p:spPr>
          <a:xfrm>
            <a:off x="11253900" y="6492875"/>
            <a:ext cx="528300" cy="3483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38</a:t>
            </a:r>
            <a:endParaRPr sz="1100" dirty="0">
              <a:solidFill>
                <a:schemeClr val="lt1"/>
              </a:solidFill>
            </a:endParaRPr>
          </a:p>
        </p:txBody>
      </p:sp>
      <p:sp>
        <p:nvSpPr>
          <p:cNvPr id="639" name="Google Shape;639;g25db8e2bc6e_1_108"/>
          <p:cNvSpPr txBox="1"/>
          <p:nvPr/>
        </p:nvSpPr>
        <p:spPr>
          <a:xfrm>
            <a:off x="651400" y="4795588"/>
            <a:ext cx="10039500" cy="1325700"/>
          </a:xfrm>
          <a:prstGeom prst="rect">
            <a:avLst/>
          </a:prstGeom>
          <a:noFill/>
          <a:ln>
            <a:noFill/>
          </a:ln>
        </p:spPr>
        <p:txBody>
          <a:bodyPr spcFirstLastPara="1" wrap="square" lIns="91425" tIns="91425" rIns="91425" bIns="91425" anchor="ctr" anchorCtr="0">
            <a:noAutofit/>
          </a:bodyPr>
          <a:lstStyle/>
          <a:p>
            <a:pPr marL="457200" lvl="0" indent="-361950" algn="ctr" rtl="0">
              <a:spcBef>
                <a:spcPts val="0"/>
              </a:spcBef>
              <a:spcAft>
                <a:spcPts val="0"/>
              </a:spcAft>
              <a:buSzPts val="2100"/>
              <a:buChar char="●"/>
            </a:pPr>
            <a:r>
              <a:rPr lang="en-US" sz="2100"/>
              <a:t>TOP 2 Adults, No Kids 43.5%</a:t>
            </a:r>
            <a:endParaRPr sz="2100"/>
          </a:p>
          <a:p>
            <a:pPr marL="457200" lvl="0" indent="-361950" algn="ctr" rtl="0">
              <a:spcBef>
                <a:spcPts val="0"/>
              </a:spcBef>
              <a:spcAft>
                <a:spcPts val="0"/>
              </a:spcAft>
              <a:buSzPts val="2100"/>
              <a:buChar char="●"/>
            </a:pPr>
            <a:r>
              <a:rPr lang="en-US" sz="2100"/>
              <a:t>BOTTOM Single Male  44.2%</a:t>
            </a:r>
            <a:endParaRPr sz="2100">
              <a:latin typeface="Calibri"/>
              <a:ea typeface="Calibri"/>
              <a:cs typeface="Calibri"/>
              <a:sym typeface="Calibri"/>
            </a:endParaRPr>
          </a:p>
        </p:txBody>
      </p:sp>
      <p:pic>
        <p:nvPicPr>
          <p:cNvPr id="640" name="Google Shape;640;g25db8e2bc6e_1_108"/>
          <p:cNvPicPr preferRelativeResize="0"/>
          <p:nvPr/>
        </p:nvPicPr>
        <p:blipFill>
          <a:blip r:embed="rId4">
            <a:alphaModFix/>
          </a:blip>
          <a:stretch>
            <a:fillRect/>
          </a:stretch>
        </p:blipFill>
        <p:spPr>
          <a:xfrm>
            <a:off x="1902600" y="1843238"/>
            <a:ext cx="3440991" cy="2799962"/>
          </a:xfrm>
          <a:prstGeom prst="rect">
            <a:avLst/>
          </a:prstGeom>
          <a:noFill/>
          <a:ln>
            <a:noFill/>
          </a:ln>
        </p:spPr>
      </p:pic>
      <p:pic>
        <p:nvPicPr>
          <p:cNvPr id="641" name="Google Shape;641;g25db8e2bc6e_1_108"/>
          <p:cNvPicPr preferRelativeResize="0"/>
          <p:nvPr/>
        </p:nvPicPr>
        <p:blipFill>
          <a:blip r:embed="rId5">
            <a:alphaModFix/>
          </a:blip>
          <a:stretch>
            <a:fillRect/>
          </a:stretch>
        </p:blipFill>
        <p:spPr>
          <a:xfrm>
            <a:off x="6712216" y="1843238"/>
            <a:ext cx="3168856" cy="2799962"/>
          </a:xfrm>
          <a:prstGeom prst="rect">
            <a:avLst/>
          </a:prstGeom>
          <a:noFill/>
          <a:ln>
            <a:noFill/>
          </a:ln>
        </p:spPr>
      </p:pic>
      <p:sp>
        <p:nvSpPr>
          <p:cNvPr id="2" name="Google Shape;137;g1e53c039cae_0_149">
            <a:extLst>
              <a:ext uri="{FF2B5EF4-FFF2-40B4-BE49-F238E27FC236}">
                <a16:creationId xmlns:a16="http://schemas.microsoft.com/office/drawing/2014/main" id="{E89E1486-CAF5-7FC0-3F8E-8BE647ADDFE3}"/>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Top Performing Customer Demographics</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05324E69-25B7-45DE-7E7A-604B36378FC9}"/>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9DE557EE-8D7F-1CE4-0C57-00FE2CAF02F8}"/>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Closing Statements and Recommendations</a:t>
            </a:r>
            <a:endParaRPr lang="en-US" sz="16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55"/>
        <p:cNvGrpSpPr/>
        <p:nvPr/>
      </p:nvGrpSpPr>
      <p:grpSpPr>
        <a:xfrm>
          <a:off x="0" y="0"/>
          <a:ext cx="0" cy="0"/>
          <a:chOff x="0" y="0"/>
          <a:chExt cx="0" cy="0"/>
        </a:xfrm>
      </p:grpSpPr>
      <p:sp>
        <p:nvSpPr>
          <p:cNvPr id="656" name="Google Shape;656;g25db8e2bc6e_1_35"/>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658" name="Google Shape;658;g25db8e2bc6e_1_35"/>
          <p:cNvSpPr txBox="1">
            <a:spLocks noGrp="1"/>
          </p:cNvSpPr>
          <p:nvPr>
            <p:ph type="body" idx="1"/>
          </p:nvPr>
        </p:nvSpPr>
        <p:spPr>
          <a:xfrm>
            <a:off x="3107050" y="1690825"/>
            <a:ext cx="8306100" cy="1628700"/>
          </a:xfrm>
          <a:prstGeom prst="rect">
            <a:avLst/>
          </a:prstGeom>
          <a:noFill/>
          <a:ln>
            <a:noFill/>
          </a:ln>
        </p:spPr>
        <p:txBody>
          <a:bodyPr spcFirstLastPara="1" wrap="square" lIns="91425" tIns="45700" rIns="91425" bIns="45700" anchor="t" anchorCtr="0">
            <a:normAutofit fontScale="25000" lnSpcReduction="20000"/>
          </a:bodyPr>
          <a:lstStyle/>
          <a:p>
            <a:pPr marL="457200" lvl="0" indent="-323850" algn="l" rtl="0">
              <a:lnSpc>
                <a:spcPct val="100000"/>
              </a:lnSpc>
              <a:spcBef>
                <a:spcPts val="0"/>
              </a:spcBef>
              <a:spcAft>
                <a:spcPts val="0"/>
              </a:spcAft>
              <a:buClr>
                <a:schemeClr val="dk1"/>
              </a:buClr>
              <a:buSzPct val="100000"/>
              <a:buChar char="•"/>
            </a:pPr>
            <a:r>
              <a:rPr lang="en-US" sz="6000">
                <a:solidFill>
                  <a:schemeClr val="dk1"/>
                </a:solidFill>
              </a:rPr>
              <a:t>Predicts net profit attributed to the entire future relationship with a customer.</a:t>
            </a:r>
            <a:endParaRPr sz="6000">
              <a:solidFill>
                <a:schemeClr val="dk1"/>
              </a:solidFill>
            </a:endParaRPr>
          </a:p>
          <a:p>
            <a:pPr marL="457200" lvl="0" indent="-323850" algn="l" rtl="0">
              <a:lnSpc>
                <a:spcPct val="100000"/>
              </a:lnSpc>
              <a:spcBef>
                <a:spcPts val="1000"/>
              </a:spcBef>
              <a:spcAft>
                <a:spcPts val="0"/>
              </a:spcAft>
              <a:buSzPct val="100000"/>
              <a:buChar char="•"/>
            </a:pPr>
            <a:r>
              <a:rPr lang="en-US" sz="6000">
                <a:solidFill>
                  <a:schemeClr val="dk1"/>
                </a:solidFill>
              </a:rPr>
              <a:t>Accurate CLV calculation requires extensive data on repeat purchase behavior, customer retention rate, and associated costs over an extended period.</a:t>
            </a:r>
            <a:endParaRPr sz="6000">
              <a:solidFill>
                <a:schemeClr val="dk1"/>
              </a:solidFill>
            </a:endParaRPr>
          </a:p>
          <a:p>
            <a:pPr marL="457200" lvl="0" indent="-323850" algn="l" rtl="0">
              <a:lnSpc>
                <a:spcPct val="100000"/>
              </a:lnSpc>
              <a:spcBef>
                <a:spcPts val="1000"/>
              </a:spcBef>
              <a:spcAft>
                <a:spcPts val="0"/>
              </a:spcAft>
              <a:buSzPct val="100000"/>
              <a:buChar char="•"/>
            </a:pPr>
            <a:r>
              <a:rPr lang="en-US" sz="6000">
                <a:solidFill>
                  <a:schemeClr val="dk1"/>
                </a:solidFill>
              </a:rPr>
              <a:t>Without this data, determining the long-term impact of coupon usage on profitability is challenging.</a:t>
            </a:r>
            <a:endParaRPr sz="6000">
              <a:solidFill>
                <a:schemeClr val="dk1"/>
              </a:solidFill>
            </a:endParaRPr>
          </a:p>
          <a:p>
            <a:pPr marL="457200" lvl="0" indent="0" algn="l" rtl="0">
              <a:lnSpc>
                <a:spcPct val="100000"/>
              </a:lnSpc>
              <a:spcBef>
                <a:spcPts val="1000"/>
              </a:spcBef>
              <a:spcAft>
                <a:spcPts val="0"/>
              </a:spcAft>
              <a:buNone/>
            </a:pPr>
            <a:endParaRPr/>
          </a:p>
        </p:txBody>
      </p:sp>
      <p:sp>
        <p:nvSpPr>
          <p:cNvPr id="664" name="Google Shape;664;g25db8e2bc6e_1_35"/>
          <p:cNvSpPr txBox="1">
            <a:spLocks noGrp="1"/>
          </p:cNvSpPr>
          <p:nvPr>
            <p:ph type="body" idx="4294967295"/>
          </p:nvPr>
        </p:nvSpPr>
        <p:spPr>
          <a:xfrm>
            <a:off x="3886200" y="3876675"/>
            <a:ext cx="8305800" cy="16287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endParaRPr sz="1500">
              <a:solidFill>
                <a:schemeClr val="dk1"/>
              </a:solidFill>
              <a:highlight>
                <a:srgbClr val="F7F7F8"/>
              </a:highlight>
              <a:latin typeface="Roboto"/>
              <a:ea typeface="Roboto"/>
              <a:cs typeface="Roboto"/>
              <a:sym typeface="Roboto"/>
            </a:endParaRPr>
          </a:p>
          <a:p>
            <a:pPr marL="457200" lvl="0" indent="-323850" algn="l" rtl="0">
              <a:lnSpc>
                <a:spcPct val="100000"/>
              </a:lnSpc>
              <a:spcBef>
                <a:spcPts val="0"/>
              </a:spcBef>
              <a:spcAft>
                <a:spcPts val="0"/>
              </a:spcAft>
              <a:buClr>
                <a:schemeClr val="dk1"/>
              </a:buClr>
              <a:buSzPts val="1500"/>
              <a:buChar char="•"/>
            </a:pPr>
            <a:r>
              <a:rPr lang="en-US" sz="1500">
                <a:solidFill>
                  <a:schemeClr val="dk1"/>
                </a:solidFill>
              </a:rPr>
              <a:t>Cannibalization refers to the extent to which discounted sales replace full-price sales.</a:t>
            </a:r>
            <a:endParaRPr sz="1500">
              <a:solidFill>
                <a:schemeClr val="dk1"/>
              </a:solidFill>
            </a:endParaRPr>
          </a:p>
          <a:p>
            <a:pPr marL="457200" lvl="0" indent="-323850" algn="l" rtl="0">
              <a:lnSpc>
                <a:spcPct val="100000"/>
              </a:lnSpc>
              <a:spcBef>
                <a:spcPts val="1000"/>
              </a:spcBef>
              <a:spcAft>
                <a:spcPts val="0"/>
              </a:spcAft>
              <a:buSzPts val="1500"/>
              <a:buChar char="•"/>
            </a:pPr>
            <a:r>
              <a:rPr lang="en-US" sz="1500">
                <a:solidFill>
                  <a:schemeClr val="dk1"/>
                </a:solidFill>
              </a:rPr>
              <a:t>High cannibalization could erode potential profit gains from a coupon campaign.</a:t>
            </a:r>
            <a:endParaRPr sz="1500">
              <a:solidFill>
                <a:schemeClr val="dk1"/>
              </a:solidFill>
            </a:endParaRPr>
          </a:p>
          <a:p>
            <a:pPr marL="457200" lvl="0" indent="-323850" algn="l" rtl="0">
              <a:lnSpc>
                <a:spcPct val="100000"/>
              </a:lnSpc>
              <a:spcBef>
                <a:spcPts val="1000"/>
              </a:spcBef>
              <a:spcAft>
                <a:spcPts val="1000"/>
              </a:spcAft>
              <a:buSzPts val="1500"/>
              <a:buChar char="•"/>
            </a:pPr>
            <a:r>
              <a:rPr lang="en-US" sz="1500">
                <a:solidFill>
                  <a:schemeClr val="dk1"/>
                </a:solidFill>
              </a:rPr>
              <a:t>Calculating cannibalization accurately necessitates data on customer purchase intent and behavior, which may not be accessible at the moment.</a:t>
            </a:r>
            <a:endParaRPr sz="1500">
              <a:solidFill>
                <a:schemeClr val="dk1"/>
              </a:solidFill>
            </a:endParaRPr>
          </a:p>
        </p:txBody>
      </p:sp>
      <p:sp>
        <p:nvSpPr>
          <p:cNvPr id="659" name="Google Shape;659;g25db8e2bc6e_1_35"/>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660" name="Google Shape;660;g25db8e2bc6e_1_35"/>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661" name="Google Shape;661;g25db8e2bc6e_1_35"/>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39</a:t>
            </a:r>
            <a:endParaRPr sz="1100" dirty="0">
              <a:solidFill>
                <a:schemeClr val="lt1"/>
              </a:solidFill>
            </a:endParaRPr>
          </a:p>
        </p:txBody>
      </p:sp>
      <p:sp>
        <p:nvSpPr>
          <p:cNvPr id="662" name="Google Shape;662;g25db8e2bc6e_1_35"/>
          <p:cNvSpPr/>
          <p:nvPr/>
        </p:nvSpPr>
        <p:spPr>
          <a:xfrm>
            <a:off x="525825" y="3979100"/>
            <a:ext cx="2269200" cy="1423800"/>
          </a:xfrm>
          <a:prstGeom prst="roundRect">
            <a:avLst>
              <a:gd name="adj" fmla="val 16667"/>
            </a:avLst>
          </a:prstGeom>
          <a:solidFill>
            <a:srgbClr val="F4CCCC"/>
          </a:solid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chemeClr val="dk1"/>
                </a:solidFill>
              </a:rPr>
              <a:t>Cannibalization Rate</a:t>
            </a:r>
            <a:endParaRPr sz="2000" b="1">
              <a:solidFill>
                <a:schemeClr val="dk1"/>
              </a:solidFill>
            </a:endParaRPr>
          </a:p>
        </p:txBody>
      </p:sp>
      <p:sp>
        <p:nvSpPr>
          <p:cNvPr id="663" name="Google Shape;663;g25db8e2bc6e_1_35"/>
          <p:cNvSpPr/>
          <p:nvPr/>
        </p:nvSpPr>
        <p:spPr>
          <a:xfrm>
            <a:off x="525825" y="1690825"/>
            <a:ext cx="2269200" cy="1423800"/>
          </a:xfrm>
          <a:prstGeom prst="roundRect">
            <a:avLst>
              <a:gd name="adj" fmla="val 16667"/>
            </a:avLst>
          </a:prstGeom>
          <a:solidFill>
            <a:srgbClr val="F4CCCC"/>
          </a:solid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chemeClr val="dk1"/>
                </a:solidFill>
              </a:rPr>
              <a:t>CLV</a:t>
            </a:r>
            <a:endParaRPr sz="2000" b="1">
              <a:solidFill>
                <a:schemeClr val="dk1"/>
              </a:solidFill>
            </a:endParaRPr>
          </a:p>
        </p:txBody>
      </p:sp>
      <p:sp>
        <p:nvSpPr>
          <p:cNvPr id="5" name="Google Shape;137;g1e53c039cae_0_149">
            <a:extLst>
              <a:ext uri="{FF2B5EF4-FFF2-40B4-BE49-F238E27FC236}">
                <a16:creationId xmlns:a16="http://schemas.microsoft.com/office/drawing/2014/main" id="{D094B5DF-F29A-A581-A05D-B406C510752E}"/>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Coupon Optimization Further Analysis</a:t>
            </a:r>
            <a:endParaRPr lang="en-US" sz="3000" b="1" dirty="0">
              <a:highlight>
                <a:schemeClr val="lt1"/>
              </a:highlight>
              <a:latin typeface="Arial"/>
              <a:ea typeface="Arial"/>
              <a:cs typeface="Arial"/>
              <a:sym typeface="Arial"/>
            </a:endParaRPr>
          </a:p>
        </p:txBody>
      </p:sp>
      <p:cxnSp>
        <p:nvCxnSpPr>
          <p:cNvPr id="6" name="Google Shape;149;g1e53c039cae_0_149">
            <a:extLst>
              <a:ext uri="{FF2B5EF4-FFF2-40B4-BE49-F238E27FC236}">
                <a16:creationId xmlns:a16="http://schemas.microsoft.com/office/drawing/2014/main" id="{BAF3CB0F-FD4F-F2D0-AA53-8861A97E0AD5}"/>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7" name="TextBox 6">
            <a:extLst>
              <a:ext uri="{FF2B5EF4-FFF2-40B4-BE49-F238E27FC236}">
                <a16:creationId xmlns:a16="http://schemas.microsoft.com/office/drawing/2014/main" id="{43B384D5-4A21-EC2B-C591-D98082D21120}"/>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Appendix</a:t>
            </a:r>
            <a:endParaRPr lang="en-US" sz="1600" b="1" dirty="0"/>
          </a:p>
        </p:txBody>
      </p:sp>
      <p:sp>
        <p:nvSpPr>
          <p:cNvPr id="9" name="Title 8">
            <a:extLst>
              <a:ext uri="{FF2B5EF4-FFF2-40B4-BE49-F238E27FC236}">
                <a16:creationId xmlns:a16="http://schemas.microsoft.com/office/drawing/2014/main" id="{EE49A74E-AA51-063C-DD77-08B7B1FE231B}"/>
              </a:ext>
            </a:extLst>
          </p:cNvPr>
          <p:cNvSpPr>
            <a:spLocks noGrp="1"/>
          </p:cNvSpPr>
          <p:nvPr>
            <p:ph type="title"/>
          </p:nvPr>
        </p:nvSpPr>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8"/>
        <p:cNvGrpSpPr/>
        <p:nvPr/>
      </p:nvGrpSpPr>
      <p:grpSpPr>
        <a:xfrm>
          <a:off x="0" y="0"/>
          <a:ext cx="0" cy="0"/>
          <a:chOff x="0" y="0"/>
          <a:chExt cx="0" cy="0"/>
        </a:xfrm>
      </p:grpSpPr>
      <p:sp>
        <p:nvSpPr>
          <p:cNvPr id="239" name="Google Shape;239;g25f153b47fb_0_34"/>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g25f153b47fb_0_34"/>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242" name="Google Shape;242;g25f153b47fb_0_34"/>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243" name="Google Shape;243;g25f153b47fb_0_34"/>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12</a:t>
            </a:r>
            <a:endParaRPr sz="1100" dirty="0">
              <a:solidFill>
                <a:schemeClr val="lt1"/>
              </a:solidFill>
            </a:endParaRPr>
          </a:p>
        </p:txBody>
      </p:sp>
      <p:sp>
        <p:nvSpPr>
          <p:cNvPr id="244" name="Google Shape;244;g25f153b47fb_0_34"/>
          <p:cNvSpPr txBox="1"/>
          <p:nvPr/>
        </p:nvSpPr>
        <p:spPr>
          <a:xfrm>
            <a:off x="6479826" y="1979976"/>
            <a:ext cx="463893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t>% of New Customers Acquired: </a:t>
            </a:r>
            <a:endParaRPr sz="2400" dirty="0"/>
          </a:p>
        </p:txBody>
      </p:sp>
      <p:sp>
        <p:nvSpPr>
          <p:cNvPr id="245" name="Google Shape;245;g25f153b47fb_0_34"/>
          <p:cNvSpPr txBox="1"/>
          <p:nvPr/>
        </p:nvSpPr>
        <p:spPr>
          <a:xfrm>
            <a:off x="1227663" y="1979976"/>
            <a:ext cx="4122057"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t>% of Repeat Coupon Usage: </a:t>
            </a:r>
            <a:endParaRPr sz="2400" dirty="0"/>
          </a:p>
        </p:txBody>
      </p:sp>
      <p:sp>
        <p:nvSpPr>
          <p:cNvPr id="247" name="Google Shape;247;g25f153b47fb_0_34"/>
          <p:cNvSpPr/>
          <p:nvPr/>
        </p:nvSpPr>
        <p:spPr>
          <a:xfrm>
            <a:off x="1632309" y="2725365"/>
            <a:ext cx="3312764" cy="3037898"/>
          </a:xfrm>
          <a:prstGeom prst="ellipse">
            <a:avLst/>
          </a:prstGeom>
          <a:gradFill flip="none" rotWithShape="1">
            <a:gsLst>
              <a:gs pos="0">
                <a:schemeClr val="accent2">
                  <a:tint val="100000"/>
                  <a:shade val="100000"/>
                  <a:satMod val="130000"/>
                </a:schemeClr>
              </a:gs>
              <a:gs pos="100000">
                <a:schemeClr val="accent2">
                  <a:tint val="50000"/>
                  <a:shade val="100000"/>
                  <a:satMod val="350000"/>
                </a:schemeClr>
              </a:gs>
            </a:gsLst>
            <a:lin ang="13500000" scaled="1"/>
            <a:tileRect/>
          </a:gradFill>
          <a:ln w="57150">
            <a:headEnd type="none" w="sm" len="sm"/>
            <a:tailEnd type="none" w="sm" len="s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ln w="6600">
                  <a:solidFill>
                    <a:schemeClr val="accent2"/>
                  </a:solidFill>
                  <a:prstDash val="solid"/>
                </a:ln>
                <a:solidFill>
                  <a:srgbClr val="FFFFFF"/>
                </a:solidFill>
                <a:effectLst>
                  <a:outerShdw dist="38100" dir="2700000" algn="tl" rotWithShape="0">
                    <a:schemeClr val="accent2"/>
                  </a:outerShdw>
                </a:effectLst>
              </a:rPr>
              <a:t>0.15%</a:t>
            </a:r>
            <a:endParaRPr sz="4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Google Shape;137;g1e53c039cae_0_149">
            <a:extLst>
              <a:ext uri="{FF2B5EF4-FFF2-40B4-BE49-F238E27FC236}">
                <a16:creationId xmlns:a16="http://schemas.microsoft.com/office/drawing/2014/main" id="{56E8058D-7A14-8F3F-B909-C936EDE3E4D8}"/>
              </a:ext>
            </a:extLst>
          </p:cNvPr>
          <p:cNvSpPr txBox="1">
            <a:spLocks/>
          </p:cNvSpPr>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Tracking Acquisition and Usage Can Improve Engagement and Loyalty</a:t>
            </a:r>
          </a:p>
          <a:p>
            <a:pPr marL="0" lvl="0" indent="0" algn="l" rtl="0">
              <a:lnSpc>
                <a:spcPct val="90000"/>
              </a:lnSpc>
              <a:spcBef>
                <a:spcPts val="0"/>
              </a:spcBef>
              <a:spcAft>
                <a:spcPts val="0"/>
              </a:spcAft>
              <a:buClr>
                <a:schemeClr val="dk1"/>
              </a:buClr>
              <a:buSzPts val="4000"/>
              <a:buFont typeface="Arial"/>
              <a:buNone/>
            </a:pP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5886FF63-DFE5-B97D-A3F2-52C86EC2406B}"/>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F90925AB-1168-5BE8-A989-F4284AE1CA12}"/>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Coupon Optimization</a:t>
            </a:r>
            <a:endParaRPr lang="en-US" sz="1600" b="1" dirty="0"/>
          </a:p>
        </p:txBody>
      </p:sp>
      <p:sp>
        <p:nvSpPr>
          <p:cNvPr id="8" name="Google Shape;247;g25f153b47fb_0_34">
            <a:extLst>
              <a:ext uri="{FF2B5EF4-FFF2-40B4-BE49-F238E27FC236}">
                <a16:creationId xmlns:a16="http://schemas.microsoft.com/office/drawing/2014/main" id="{29AFA0C4-17C9-E895-9FB1-88864FA0DDC0}"/>
              </a:ext>
            </a:extLst>
          </p:cNvPr>
          <p:cNvSpPr/>
          <p:nvPr/>
        </p:nvSpPr>
        <p:spPr>
          <a:xfrm>
            <a:off x="7129680" y="2698541"/>
            <a:ext cx="3312764" cy="3037898"/>
          </a:xfrm>
          <a:prstGeom prst="ellipse">
            <a:avLst/>
          </a:prstGeom>
          <a:gradFill flip="none" rotWithShape="1">
            <a:gsLst>
              <a:gs pos="0">
                <a:schemeClr val="accent2">
                  <a:tint val="100000"/>
                  <a:shade val="100000"/>
                  <a:satMod val="130000"/>
                </a:schemeClr>
              </a:gs>
              <a:gs pos="100000">
                <a:schemeClr val="accent2">
                  <a:tint val="50000"/>
                  <a:shade val="100000"/>
                  <a:satMod val="350000"/>
                </a:schemeClr>
              </a:gs>
            </a:gsLst>
            <a:lin ang="13500000" scaled="1"/>
            <a:tileRect/>
          </a:gradFill>
          <a:ln w="57150">
            <a:headEnd type="none" w="sm" len="sm"/>
            <a:tailEnd type="none" w="sm" len="s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ln w="6600">
                  <a:solidFill>
                    <a:schemeClr val="accent2"/>
                  </a:solidFill>
                  <a:prstDash val="solid"/>
                </a:ln>
                <a:solidFill>
                  <a:srgbClr val="FFFFFF"/>
                </a:solidFill>
                <a:effectLst>
                  <a:outerShdw dist="38100" dir="2700000" algn="tl" rotWithShape="0">
                    <a:schemeClr val="accent2"/>
                  </a:outerShdw>
                </a:effectLst>
              </a:rPr>
              <a:t>19%</a:t>
            </a:r>
            <a:endParaRPr sz="4400"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23198134a11_0_9"/>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9" name="Google Shape;609;g23198134a11_0_9"/>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610" name="Google Shape;610;g23198134a11_0_9"/>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611" name="Google Shape;611;g23198134a11_0_9"/>
          <p:cNvSpPr txBox="1"/>
          <p:nvPr/>
        </p:nvSpPr>
        <p:spPr>
          <a:xfrm>
            <a:off x="627725" y="1466800"/>
            <a:ext cx="10421100" cy="4565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sz="1600"/>
          </a:p>
          <a:p>
            <a:pPr marL="0" lvl="0" indent="0" algn="l" rtl="0">
              <a:spcBef>
                <a:spcPts val="0"/>
              </a:spcBef>
              <a:spcAft>
                <a:spcPts val="0"/>
              </a:spcAft>
              <a:buNone/>
            </a:pPr>
            <a:endParaRPr sz="1600">
              <a:latin typeface="Calibri"/>
              <a:ea typeface="Calibri"/>
              <a:cs typeface="Calibri"/>
              <a:sym typeface="Calibri"/>
            </a:endParaRPr>
          </a:p>
        </p:txBody>
      </p:sp>
      <p:sp>
        <p:nvSpPr>
          <p:cNvPr id="612" name="Google Shape;612;g23198134a11_0_9"/>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40</a:t>
            </a:r>
            <a:endParaRPr sz="1100" dirty="0">
              <a:solidFill>
                <a:schemeClr val="lt1"/>
              </a:solidFill>
            </a:endParaRPr>
          </a:p>
        </p:txBody>
      </p:sp>
      <p:pic>
        <p:nvPicPr>
          <p:cNvPr id="613" name="Google Shape;613;g23198134a11_0_9"/>
          <p:cNvPicPr preferRelativeResize="0"/>
          <p:nvPr/>
        </p:nvPicPr>
        <p:blipFill>
          <a:blip r:embed="rId4">
            <a:alphaModFix/>
          </a:blip>
          <a:stretch>
            <a:fillRect/>
          </a:stretch>
        </p:blipFill>
        <p:spPr>
          <a:xfrm>
            <a:off x="1344625" y="2640812"/>
            <a:ext cx="3341625" cy="2902075"/>
          </a:xfrm>
          <a:prstGeom prst="rect">
            <a:avLst/>
          </a:prstGeom>
          <a:noFill/>
          <a:ln>
            <a:noFill/>
          </a:ln>
        </p:spPr>
      </p:pic>
      <p:sp>
        <p:nvSpPr>
          <p:cNvPr id="614" name="Google Shape;614;g23198134a11_0_9"/>
          <p:cNvSpPr txBox="1"/>
          <p:nvPr/>
        </p:nvSpPr>
        <p:spPr>
          <a:xfrm>
            <a:off x="5367000" y="1632488"/>
            <a:ext cx="5658300" cy="36120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100" b="1">
                <a:solidFill>
                  <a:srgbClr val="C00000"/>
                </a:solidFill>
              </a:rPr>
              <a:t>Key Takeaways</a:t>
            </a:r>
            <a:endParaRPr sz="3100" b="1">
              <a:solidFill>
                <a:srgbClr val="C00000"/>
              </a:solidFill>
            </a:endParaRPr>
          </a:p>
          <a:p>
            <a:pPr marL="457200" lvl="0" indent="0" algn="ctr" rtl="0">
              <a:spcBef>
                <a:spcPts val="0"/>
              </a:spcBef>
              <a:spcAft>
                <a:spcPts val="0"/>
              </a:spcAft>
              <a:buNone/>
            </a:pPr>
            <a:endParaRPr sz="700" b="1">
              <a:solidFill>
                <a:srgbClr val="C00000"/>
              </a:solidFill>
            </a:endParaRPr>
          </a:p>
          <a:p>
            <a:pPr marL="457200" lvl="0" indent="-336550" algn="just" rtl="0">
              <a:spcBef>
                <a:spcPts val="0"/>
              </a:spcBef>
              <a:spcAft>
                <a:spcPts val="0"/>
              </a:spcAft>
              <a:buSzPts val="1700"/>
              <a:buChar char="●"/>
            </a:pPr>
            <a:r>
              <a:rPr lang="en-US" sz="1700"/>
              <a:t>Customer loyalty programs have a substantial impact on sales, enhancing overall volume per basket.</a:t>
            </a:r>
            <a:endParaRPr sz="1700"/>
          </a:p>
          <a:p>
            <a:pPr marL="457200" lvl="0" indent="-336550" algn="just" rtl="0">
              <a:spcBef>
                <a:spcPts val="0"/>
              </a:spcBef>
              <a:spcAft>
                <a:spcPts val="0"/>
              </a:spcAft>
              <a:buSzPts val="1700"/>
              <a:buChar char="●"/>
            </a:pPr>
            <a:r>
              <a:rPr lang="en-US" sz="1700"/>
              <a:t>Two distinct income levels (35k to 74k) exhibit almost double the loyalty program usage compared to others.</a:t>
            </a:r>
            <a:endParaRPr sz="1700"/>
          </a:p>
          <a:p>
            <a:pPr marL="457200" lvl="0" indent="-336550" algn="just" rtl="0">
              <a:spcBef>
                <a:spcPts val="0"/>
              </a:spcBef>
              <a:spcAft>
                <a:spcPts val="0"/>
              </a:spcAft>
              <a:buSzPts val="1700"/>
              <a:buChar char="●"/>
            </a:pPr>
            <a:r>
              <a:rPr lang="en-US" sz="1700"/>
              <a:t>Retailers should consider implementing loyalty programs to maximize sales and customer engagement.</a:t>
            </a:r>
            <a:endParaRPr sz="1700"/>
          </a:p>
          <a:p>
            <a:pPr marL="457200" lvl="0" indent="-336550" algn="just" rtl="0">
              <a:spcBef>
                <a:spcPts val="0"/>
              </a:spcBef>
              <a:spcAft>
                <a:spcPts val="0"/>
              </a:spcAft>
              <a:buSzPts val="1700"/>
              <a:buChar char="●"/>
            </a:pPr>
            <a:r>
              <a:rPr lang="en-US" sz="1700"/>
              <a:t>Strategically stock and prioritize goods and services in demand among the targeted income range.</a:t>
            </a:r>
            <a:endParaRPr sz="1700"/>
          </a:p>
          <a:p>
            <a:pPr marL="457200" lvl="0" indent="-336550" algn="just" rtl="0">
              <a:spcBef>
                <a:spcPts val="0"/>
              </a:spcBef>
              <a:spcAft>
                <a:spcPts val="0"/>
              </a:spcAft>
              <a:buSzPts val="1700"/>
              <a:buChar char="●"/>
            </a:pPr>
            <a:r>
              <a:rPr lang="en-US" sz="1700"/>
              <a:t>This tailored approach aligns with consumer preferences, optimizing program efficacy and boosting sales.</a:t>
            </a:r>
            <a:endParaRPr sz="17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 name="Google Shape;137;g1e53c039cae_0_149">
            <a:extLst>
              <a:ext uri="{FF2B5EF4-FFF2-40B4-BE49-F238E27FC236}">
                <a16:creationId xmlns:a16="http://schemas.microsoft.com/office/drawing/2014/main" id="{86E669C4-0361-ABF7-D863-E57931FE9DE0}"/>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Customer Loyalty Program</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3289F679-C491-C92B-95A7-90FCE086CD34}"/>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DBBB5E84-D62B-E6D0-F09B-5F3F84A7D5BB}"/>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Appendix</a:t>
            </a:r>
            <a:endParaRPr lang="en-US" sz="16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g1e522e99e22_1_1"/>
          <p:cNvSpPr txBox="1"/>
          <p:nvPr/>
        </p:nvSpPr>
        <p:spPr>
          <a:xfrm>
            <a:off x="1002025" y="4616900"/>
            <a:ext cx="10847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a:t>This line chart demonstrates the sales performance of store segments from year 2020 to 2021</a:t>
            </a:r>
            <a:endParaRPr sz="22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The total of sales increased for each segment between 2020 to 2021</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No additional trends were identified</a:t>
            </a:r>
            <a:endParaRPr sz="1500">
              <a:solidFill>
                <a:schemeClr val="dk1"/>
              </a:solidFill>
            </a:endParaRPr>
          </a:p>
        </p:txBody>
      </p:sp>
      <p:sp>
        <p:nvSpPr>
          <p:cNvPr id="573" name="Google Shape;573;g1e522e99e22_1_1"/>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4" name="Google Shape;574;g1e522e99e22_1_1"/>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75" name="Google Shape;575;g1e522e99e22_1_1"/>
          <p:cNvPicPr preferRelativeResize="0"/>
          <p:nvPr/>
        </p:nvPicPr>
        <p:blipFill rotWithShape="1">
          <a:blip r:embed="rId3">
            <a:alphaModFix/>
          </a:blip>
          <a:srcRect/>
          <a:stretch/>
        </p:blipFill>
        <p:spPr>
          <a:xfrm>
            <a:off x="0" y="5770450"/>
            <a:ext cx="722401" cy="722427"/>
          </a:xfrm>
          <a:prstGeom prst="rect">
            <a:avLst/>
          </a:prstGeom>
          <a:noFill/>
          <a:ln>
            <a:noFill/>
          </a:ln>
        </p:spPr>
      </p:pic>
      <p:pic>
        <p:nvPicPr>
          <p:cNvPr id="576" name="Google Shape;576;g1e522e99e22_1_1"/>
          <p:cNvPicPr preferRelativeResize="0"/>
          <p:nvPr/>
        </p:nvPicPr>
        <p:blipFill>
          <a:blip r:embed="rId4">
            <a:alphaModFix/>
          </a:blip>
          <a:stretch>
            <a:fillRect/>
          </a:stretch>
        </p:blipFill>
        <p:spPr>
          <a:xfrm>
            <a:off x="899100" y="1626865"/>
            <a:ext cx="10262351" cy="3012700"/>
          </a:xfrm>
          <a:prstGeom prst="rect">
            <a:avLst/>
          </a:prstGeom>
          <a:noFill/>
          <a:ln>
            <a:noFill/>
          </a:ln>
        </p:spPr>
      </p:pic>
      <p:sp>
        <p:nvSpPr>
          <p:cNvPr id="577" name="Google Shape;577;g1e522e99e22_1_1"/>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41</a:t>
            </a:r>
            <a:endParaRPr sz="1100" dirty="0">
              <a:solidFill>
                <a:schemeClr val="lt1"/>
              </a:solidFill>
            </a:endParaRPr>
          </a:p>
        </p:txBody>
      </p:sp>
      <p:sp>
        <p:nvSpPr>
          <p:cNvPr id="4" name="Google Shape;137;g1e53c039cae_0_149">
            <a:extLst>
              <a:ext uri="{FF2B5EF4-FFF2-40B4-BE49-F238E27FC236}">
                <a16:creationId xmlns:a16="http://schemas.microsoft.com/office/drawing/2014/main" id="{D592DCF6-6827-CBA6-4CFB-B6C195445B23}"/>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Segment Sales Performance</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46905BA3-3DB6-E5C7-E389-533C8C663BA5}"/>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439F1DC4-8F3B-8701-AAC0-112015A5F06B}"/>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Appendix</a:t>
            </a:r>
            <a:endParaRPr lang="en-US" sz="1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e53c039cae_0_327"/>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g1e53c039cae_0_327"/>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None/>
            </a:pPr>
            <a:r>
              <a:rPr lang="en-US" sz="1200">
                <a:solidFill>
                  <a:schemeClr val="lt1"/>
                </a:solidFill>
              </a:rPr>
              <a:t>Supply Chain Rangers LLC</a:t>
            </a:r>
            <a:endParaRPr>
              <a:solidFill>
                <a:schemeClr val="dk1"/>
              </a:solidFill>
            </a:endParaRPr>
          </a:p>
          <a:p>
            <a:pPr marL="0" marR="0" lvl="0" indent="0" algn="r" rtl="0">
              <a:spcBef>
                <a:spcPts val="0"/>
              </a:spcBef>
              <a:spcAft>
                <a:spcPts val="0"/>
              </a:spcAft>
              <a:buNone/>
            </a:pPr>
            <a:endParaRPr sz="1200">
              <a:solidFill>
                <a:schemeClr val="lt1"/>
              </a:solidFill>
            </a:endParaRPr>
          </a:p>
        </p:txBody>
      </p:sp>
      <p:sp>
        <p:nvSpPr>
          <p:cNvPr id="115" name="Google Shape;115;g1e53c039cae_0_327"/>
          <p:cNvSpPr/>
          <p:nvPr/>
        </p:nvSpPr>
        <p:spPr>
          <a:xfrm>
            <a:off x="1040725" y="1901075"/>
            <a:ext cx="3055800" cy="3261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1e53c039cae_0_327"/>
          <p:cNvSpPr txBox="1"/>
          <p:nvPr/>
        </p:nvSpPr>
        <p:spPr>
          <a:xfrm>
            <a:off x="1727457" y="5231764"/>
            <a:ext cx="16824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a:latin typeface="Calibri"/>
                <a:ea typeface="Calibri"/>
                <a:cs typeface="Calibri"/>
                <a:sym typeface="Calibri"/>
              </a:rPr>
              <a:t>Gad Alon</a:t>
            </a:r>
            <a:endParaRPr sz="2300" b="1">
              <a:latin typeface="Calibri"/>
              <a:ea typeface="Calibri"/>
              <a:cs typeface="Calibri"/>
              <a:sym typeface="Calibri"/>
            </a:endParaRPr>
          </a:p>
        </p:txBody>
      </p:sp>
      <p:pic>
        <p:nvPicPr>
          <p:cNvPr id="117" name="Google Shape;117;g1e53c039cae_0_327"/>
          <p:cNvPicPr preferRelativeResize="0"/>
          <p:nvPr/>
        </p:nvPicPr>
        <p:blipFill>
          <a:blip r:embed="rId3">
            <a:alphaModFix/>
          </a:blip>
          <a:stretch>
            <a:fillRect/>
          </a:stretch>
        </p:blipFill>
        <p:spPr>
          <a:xfrm>
            <a:off x="0" y="5770450"/>
            <a:ext cx="722401" cy="722427"/>
          </a:xfrm>
          <a:prstGeom prst="rect">
            <a:avLst/>
          </a:prstGeom>
          <a:noFill/>
          <a:ln>
            <a:noFill/>
          </a:ln>
        </p:spPr>
      </p:pic>
      <p:pic>
        <p:nvPicPr>
          <p:cNvPr id="118" name="Google Shape;118;g1e53c039cae_0_327"/>
          <p:cNvPicPr preferRelativeResize="0"/>
          <p:nvPr/>
        </p:nvPicPr>
        <p:blipFill rotWithShape="1">
          <a:blip r:embed="rId4">
            <a:alphaModFix/>
          </a:blip>
          <a:srcRect l="8746" t="11917" r="8738"/>
          <a:stretch/>
        </p:blipFill>
        <p:spPr>
          <a:xfrm>
            <a:off x="1040725" y="1901075"/>
            <a:ext cx="3055800" cy="3261900"/>
          </a:xfrm>
          <a:prstGeom prst="roundRect">
            <a:avLst>
              <a:gd name="adj" fmla="val 16667"/>
            </a:avLst>
          </a:prstGeom>
          <a:noFill/>
          <a:ln w="28575" cap="flat" cmpd="sng">
            <a:solidFill>
              <a:schemeClr val="dk2"/>
            </a:solidFill>
            <a:prstDash val="solid"/>
            <a:round/>
            <a:headEnd type="none" w="sm" len="sm"/>
            <a:tailEnd type="none" w="sm" len="sm"/>
          </a:ln>
        </p:spPr>
      </p:pic>
      <p:sp>
        <p:nvSpPr>
          <p:cNvPr id="120" name="Google Shape;120;g1e53c039cae_0_327"/>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lt1"/>
                </a:solidFill>
              </a:rPr>
              <a:t>04</a:t>
            </a:r>
            <a:endParaRPr sz="1100">
              <a:solidFill>
                <a:schemeClr val="lt1"/>
              </a:solidFill>
            </a:endParaRPr>
          </a:p>
        </p:txBody>
      </p:sp>
      <p:sp>
        <p:nvSpPr>
          <p:cNvPr id="2" name="Google Shape;119;g1e53c039cae_0_327">
            <a:extLst>
              <a:ext uri="{FF2B5EF4-FFF2-40B4-BE49-F238E27FC236}">
                <a16:creationId xmlns:a16="http://schemas.microsoft.com/office/drawing/2014/main" id="{CCC50E7D-0073-33BB-8FB4-21174A6360F1}"/>
              </a:ext>
            </a:extLst>
          </p:cNvPr>
          <p:cNvSpPr txBox="1"/>
          <p:nvPr/>
        </p:nvSpPr>
        <p:spPr>
          <a:xfrm>
            <a:off x="4384925" y="1553030"/>
            <a:ext cx="7397275" cy="4161829"/>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rgbClr val="222222"/>
              </a:buClr>
              <a:buSzPts val="2100"/>
              <a:buChar char="●"/>
            </a:pPr>
            <a:r>
              <a:rPr lang="en-US" sz="2100" dirty="0">
                <a:solidFill>
                  <a:schemeClr val="tx1"/>
                </a:solidFill>
                <a:highlight>
                  <a:srgbClr val="FFFFFF"/>
                </a:highlight>
              </a:rPr>
              <a:t>Gad has spent the last 15 years helping businesses grow using data.</a:t>
            </a:r>
            <a:endParaRPr sz="2100" dirty="0">
              <a:solidFill>
                <a:schemeClr val="tx1"/>
              </a:solidFill>
              <a:highlight>
                <a:srgbClr val="FFFFFF"/>
              </a:highlight>
            </a:endParaRPr>
          </a:p>
          <a:p>
            <a:pPr marL="914400" lvl="0" indent="0" algn="l" rtl="0">
              <a:spcBef>
                <a:spcPts val="0"/>
              </a:spcBef>
              <a:spcAft>
                <a:spcPts val="0"/>
              </a:spcAft>
              <a:buNone/>
            </a:pPr>
            <a:endParaRPr sz="2100" dirty="0">
              <a:solidFill>
                <a:schemeClr val="tx1"/>
              </a:solidFill>
              <a:highlight>
                <a:srgbClr val="FFFFFF"/>
              </a:highlight>
            </a:endParaRPr>
          </a:p>
          <a:p>
            <a:pPr marL="457200" lvl="0" indent="-361950" algn="l" rtl="0">
              <a:spcBef>
                <a:spcPts val="0"/>
              </a:spcBef>
              <a:spcAft>
                <a:spcPts val="0"/>
              </a:spcAft>
              <a:buClr>
                <a:srgbClr val="222222"/>
              </a:buClr>
              <a:buSzPts val="2100"/>
              <a:buChar char="●"/>
            </a:pPr>
            <a:r>
              <a:rPr lang="en-US" sz="2100" dirty="0">
                <a:solidFill>
                  <a:schemeClr val="tx1"/>
                </a:solidFill>
                <a:highlight>
                  <a:srgbClr val="FFFFFF"/>
                </a:highlight>
              </a:rPr>
              <a:t>Leading marketing science &amp; analytics at Chewy since 2020.</a:t>
            </a:r>
            <a:endParaRPr sz="2100" dirty="0">
              <a:solidFill>
                <a:schemeClr val="tx1"/>
              </a:solidFill>
              <a:highlight>
                <a:srgbClr val="FFFFFF"/>
              </a:highlight>
            </a:endParaRPr>
          </a:p>
          <a:p>
            <a:pPr marL="914400" lvl="0" indent="0" algn="l" rtl="0">
              <a:spcBef>
                <a:spcPts val="0"/>
              </a:spcBef>
              <a:spcAft>
                <a:spcPts val="0"/>
              </a:spcAft>
              <a:buNone/>
            </a:pPr>
            <a:endParaRPr sz="2100" dirty="0">
              <a:solidFill>
                <a:schemeClr val="tx1"/>
              </a:solidFill>
              <a:highlight>
                <a:srgbClr val="FFFFFF"/>
              </a:highlight>
            </a:endParaRPr>
          </a:p>
          <a:p>
            <a:pPr marL="457200" lvl="0" indent="-361950" algn="l" rtl="0">
              <a:spcBef>
                <a:spcPts val="0"/>
              </a:spcBef>
              <a:spcAft>
                <a:spcPts val="0"/>
              </a:spcAft>
              <a:buClr>
                <a:srgbClr val="222222"/>
              </a:buClr>
              <a:buSzPts val="2100"/>
              <a:buChar char="●"/>
            </a:pPr>
            <a:r>
              <a:rPr lang="en-US" sz="2100" dirty="0">
                <a:solidFill>
                  <a:schemeClr val="tx1"/>
                </a:solidFill>
                <a:highlight>
                  <a:srgbClr val="FFFFFF"/>
                </a:highlight>
              </a:rPr>
              <a:t>Before Chewy, Gad was Director of marketing science at Facebook/Meta. Prior to Meta, Gad has been mostly in the start-up and scale-up scene, including Google. Before joining the tech world, he’s also been a consultant at Bain &amp; Company. </a:t>
            </a:r>
            <a:endParaRPr sz="2100" dirty="0">
              <a:solidFill>
                <a:schemeClr val="tx1"/>
              </a:solidFill>
              <a:highlight>
                <a:srgbClr val="FFFFFF"/>
              </a:highlight>
            </a:endParaRPr>
          </a:p>
          <a:p>
            <a:pPr marL="914400" lvl="0" indent="0" algn="l" rtl="0">
              <a:spcBef>
                <a:spcPts val="0"/>
              </a:spcBef>
              <a:spcAft>
                <a:spcPts val="0"/>
              </a:spcAft>
              <a:buNone/>
            </a:pPr>
            <a:endParaRPr sz="2100" dirty="0">
              <a:solidFill>
                <a:schemeClr val="tx1"/>
              </a:solidFill>
              <a:highlight>
                <a:srgbClr val="FFFFFF"/>
              </a:highlight>
            </a:endParaRPr>
          </a:p>
          <a:p>
            <a:pPr marL="457200" lvl="0" indent="-361950" algn="l" rtl="0">
              <a:spcBef>
                <a:spcPts val="0"/>
              </a:spcBef>
              <a:spcAft>
                <a:spcPts val="0"/>
              </a:spcAft>
              <a:buClr>
                <a:srgbClr val="222222"/>
              </a:buClr>
              <a:buSzPts val="2100"/>
              <a:buChar char="●"/>
            </a:pPr>
            <a:r>
              <a:rPr lang="en-US" sz="2100" dirty="0">
                <a:solidFill>
                  <a:schemeClr val="tx1"/>
                </a:solidFill>
                <a:highlight>
                  <a:srgbClr val="FFFFFF"/>
                </a:highlight>
              </a:rPr>
              <a:t>Bachelor/Masters degree in Industrial Engineering and an MBA from Cornell.</a:t>
            </a:r>
            <a:endParaRPr sz="2100" dirty="0">
              <a:solidFill>
                <a:schemeClr val="tx1"/>
              </a:solidFill>
              <a:highlight>
                <a:srgbClr val="FFFFFF"/>
              </a:highlight>
            </a:endParaRPr>
          </a:p>
          <a:p>
            <a:pPr marL="457200" lvl="0" indent="0" algn="l" rtl="0">
              <a:spcBef>
                <a:spcPts val="0"/>
              </a:spcBef>
              <a:spcAft>
                <a:spcPts val="0"/>
              </a:spcAft>
              <a:buNone/>
            </a:pPr>
            <a:endParaRPr sz="1600" dirty="0">
              <a:solidFill>
                <a:schemeClr val="tx1"/>
              </a:solidFill>
            </a:endParaRPr>
          </a:p>
        </p:txBody>
      </p:sp>
      <p:sp>
        <p:nvSpPr>
          <p:cNvPr id="8" name="Google Shape;137;g1e53c039cae_0_149">
            <a:extLst>
              <a:ext uri="{FF2B5EF4-FFF2-40B4-BE49-F238E27FC236}">
                <a16:creationId xmlns:a16="http://schemas.microsoft.com/office/drawing/2014/main" id="{F1C1B0AD-4A58-DD72-6CA9-52A5ED1FA9CD}"/>
              </a:ext>
            </a:extLst>
          </p:cNvPr>
          <p:cNvSpPr txBox="1">
            <a:spLocks noGrp="1"/>
          </p:cNvSpPr>
          <p:nvPr>
            <p:ph type="title"/>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000" b="1" dirty="0" err="1">
                <a:highlight>
                  <a:schemeClr val="lt1"/>
                </a:highlight>
              </a:rPr>
              <a:t>Zordon</a:t>
            </a:r>
            <a:endParaRPr lang="en-US" sz="3000" b="1" dirty="0">
              <a:highlight>
                <a:schemeClr val="lt1"/>
              </a:highlight>
            </a:endParaRPr>
          </a:p>
        </p:txBody>
      </p:sp>
      <p:cxnSp>
        <p:nvCxnSpPr>
          <p:cNvPr id="9" name="Google Shape;149;g1e53c039cae_0_149">
            <a:extLst>
              <a:ext uri="{FF2B5EF4-FFF2-40B4-BE49-F238E27FC236}">
                <a16:creationId xmlns:a16="http://schemas.microsoft.com/office/drawing/2014/main" id="{B8B4493D-0949-EE28-D55D-7AB448610540}"/>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10" name="TextBox 9">
            <a:extLst>
              <a:ext uri="{FF2B5EF4-FFF2-40B4-BE49-F238E27FC236}">
                <a16:creationId xmlns:a16="http://schemas.microsoft.com/office/drawing/2014/main" id="{B499D891-F5D2-B380-BEE8-9ED128C99FA1}"/>
              </a:ext>
            </a:extLst>
          </p:cNvPr>
          <p:cNvSpPr txBox="1"/>
          <p:nvPr/>
        </p:nvSpPr>
        <p:spPr>
          <a:xfrm>
            <a:off x="775390" y="1081679"/>
            <a:ext cx="1793235" cy="338554"/>
          </a:xfrm>
          <a:prstGeom prst="rect">
            <a:avLst/>
          </a:prstGeom>
          <a:noFill/>
        </p:spPr>
        <p:txBody>
          <a:bodyPr wrap="square">
            <a:spAutoFit/>
          </a:bodyPr>
          <a:lstStyle/>
          <a:p>
            <a:r>
              <a:rPr lang="en-US" sz="1600" b="1" dirty="0">
                <a:solidFill>
                  <a:srgbClr val="C00000"/>
                </a:solidFill>
                <a:highlight>
                  <a:schemeClr val="lt1"/>
                </a:highlight>
              </a:rPr>
              <a:t>Meet the Team</a:t>
            </a:r>
            <a:endParaRPr lang="en-US" sz="1600" b="1" dirty="0"/>
          </a:p>
        </p:txBody>
      </p:sp>
      <p:pic>
        <p:nvPicPr>
          <p:cNvPr id="3" name="Picture 2">
            <a:extLst>
              <a:ext uri="{FF2B5EF4-FFF2-40B4-BE49-F238E27FC236}">
                <a16:creationId xmlns:a16="http://schemas.microsoft.com/office/drawing/2014/main" id="{4E04D6CC-89C6-F3A4-E555-47961ACB7D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26" t="14553" r="11126" b="25947"/>
          <a:stretch/>
        </p:blipFill>
        <p:spPr bwMode="auto">
          <a:xfrm>
            <a:off x="1046368" y="1895429"/>
            <a:ext cx="3055800" cy="3261900"/>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withEffect">
                                  <p:stCondLst>
                                    <p:cond delay="0"/>
                                  </p:stCondLst>
                                  <p:childTnLst>
                                    <p:animEffect transition="out" filter="randombar(horizontal)">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1e550621fcf_0_3"/>
          <p:cNvSpPr txBox="1"/>
          <p:nvPr/>
        </p:nvSpPr>
        <p:spPr>
          <a:xfrm>
            <a:off x="838200" y="1953900"/>
            <a:ext cx="783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a:t>Target Sales</a:t>
            </a:r>
            <a:endParaRPr sz="1500" b="1"/>
          </a:p>
        </p:txBody>
      </p:sp>
      <p:sp>
        <p:nvSpPr>
          <p:cNvPr id="583" name="Google Shape;583;g1e550621fcf_0_3"/>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g1e550621fcf_0_3"/>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86" name="Google Shape;586;g1e550621fcf_0_3"/>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587" name="Google Shape;587;g1e550621fcf_0_3"/>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42</a:t>
            </a:r>
            <a:endParaRPr sz="1100" dirty="0">
              <a:solidFill>
                <a:schemeClr val="lt1"/>
              </a:solidFill>
            </a:endParaRPr>
          </a:p>
        </p:txBody>
      </p:sp>
      <p:sp>
        <p:nvSpPr>
          <p:cNvPr id="588" name="Google Shape;588;g1e550621fcf_0_3"/>
          <p:cNvSpPr/>
          <p:nvPr/>
        </p:nvSpPr>
        <p:spPr>
          <a:xfrm>
            <a:off x="1621200" y="1667850"/>
            <a:ext cx="1168800" cy="1218600"/>
          </a:xfrm>
          <a:prstGeom prst="ellipse">
            <a:avLst/>
          </a:prstGeom>
          <a:solidFill>
            <a:srgbClr val="F4CCCC"/>
          </a:solid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t>Very High </a:t>
            </a:r>
            <a:r>
              <a:rPr lang="en-US" sz="1500" b="1">
                <a:solidFill>
                  <a:srgbClr val="FF0000"/>
                </a:solidFill>
              </a:rPr>
              <a:t>$1.09M</a:t>
            </a:r>
            <a:endParaRPr sz="1500" b="1">
              <a:solidFill>
                <a:srgbClr val="FF0000"/>
              </a:solidFill>
            </a:endParaRPr>
          </a:p>
        </p:txBody>
      </p:sp>
      <p:sp>
        <p:nvSpPr>
          <p:cNvPr id="589" name="Google Shape;589;g1e550621fcf_0_3"/>
          <p:cNvSpPr txBox="1"/>
          <p:nvPr/>
        </p:nvSpPr>
        <p:spPr>
          <a:xfrm>
            <a:off x="2899675" y="1890575"/>
            <a:ext cx="887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1"/>
              <a:t>Target Return Ratio</a:t>
            </a:r>
            <a:endParaRPr sz="1500" b="1"/>
          </a:p>
        </p:txBody>
      </p:sp>
      <p:sp>
        <p:nvSpPr>
          <p:cNvPr id="590" name="Google Shape;590;g1e550621fcf_0_3"/>
          <p:cNvSpPr/>
          <p:nvPr/>
        </p:nvSpPr>
        <p:spPr>
          <a:xfrm>
            <a:off x="3697200" y="1643500"/>
            <a:ext cx="1168800" cy="1218600"/>
          </a:xfrm>
          <a:prstGeom prst="ellipse">
            <a:avLst/>
          </a:prstGeom>
          <a:solidFill>
            <a:srgbClr val="F4CCCC"/>
          </a:solidFill>
          <a:ln w="1905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t>Mid</a:t>
            </a:r>
            <a:endParaRPr sz="1500" b="1"/>
          </a:p>
          <a:p>
            <a:pPr marL="0" lvl="0" indent="0" algn="ctr" rtl="0">
              <a:spcBef>
                <a:spcPts val="0"/>
              </a:spcBef>
              <a:spcAft>
                <a:spcPts val="0"/>
              </a:spcAft>
              <a:buNone/>
            </a:pPr>
            <a:r>
              <a:rPr lang="en-US" sz="1500" b="1">
                <a:solidFill>
                  <a:srgbClr val="FF0000"/>
                </a:solidFill>
              </a:rPr>
              <a:t>$0.10</a:t>
            </a:r>
            <a:endParaRPr sz="1500" b="1">
              <a:solidFill>
                <a:srgbClr val="FF0000"/>
              </a:solidFill>
            </a:endParaRPr>
          </a:p>
        </p:txBody>
      </p:sp>
      <p:graphicFrame>
        <p:nvGraphicFramePr>
          <p:cNvPr id="591" name="Google Shape;591;g1e550621fcf_0_3"/>
          <p:cNvGraphicFramePr/>
          <p:nvPr/>
        </p:nvGraphicFramePr>
        <p:xfrm>
          <a:off x="838200" y="3062175"/>
          <a:ext cx="9091375" cy="3230700"/>
        </p:xfrm>
        <a:graphic>
          <a:graphicData uri="http://schemas.openxmlformats.org/drawingml/2006/table">
            <a:tbl>
              <a:tblPr>
                <a:noFill/>
                <a:tableStyleId>{AE7AA368-44FD-40FA-8744-5BDB1B8B2469}</a:tableStyleId>
              </a:tblPr>
              <a:tblGrid>
                <a:gridCol w="939550">
                  <a:extLst>
                    <a:ext uri="{9D8B030D-6E8A-4147-A177-3AD203B41FA5}">
                      <a16:colId xmlns:a16="http://schemas.microsoft.com/office/drawing/2014/main" val="20000"/>
                    </a:ext>
                  </a:extLst>
                </a:gridCol>
                <a:gridCol w="1264950">
                  <a:extLst>
                    <a:ext uri="{9D8B030D-6E8A-4147-A177-3AD203B41FA5}">
                      <a16:colId xmlns:a16="http://schemas.microsoft.com/office/drawing/2014/main" val="20001"/>
                    </a:ext>
                  </a:extLst>
                </a:gridCol>
                <a:gridCol w="1058475">
                  <a:extLst>
                    <a:ext uri="{9D8B030D-6E8A-4147-A177-3AD203B41FA5}">
                      <a16:colId xmlns:a16="http://schemas.microsoft.com/office/drawing/2014/main" val="20002"/>
                    </a:ext>
                  </a:extLst>
                </a:gridCol>
                <a:gridCol w="1091200">
                  <a:extLst>
                    <a:ext uri="{9D8B030D-6E8A-4147-A177-3AD203B41FA5}">
                      <a16:colId xmlns:a16="http://schemas.microsoft.com/office/drawing/2014/main" val="20003"/>
                    </a:ext>
                  </a:extLst>
                </a:gridCol>
                <a:gridCol w="916800">
                  <a:extLst>
                    <a:ext uri="{9D8B030D-6E8A-4147-A177-3AD203B41FA5}">
                      <a16:colId xmlns:a16="http://schemas.microsoft.com/office/drawing/2014/main" val="20004"/>
                    </a:ext>
                  </a:extLst>
                </a:gridCol>
                <a:gridCol w="911900">
                  <a:extLst>
                    <a:ext uri="{9D8B030D-6E8A-4147-A177-3AD203B41FA5}">
                      <a16:colId xmlns:a16="http://schemas.microsoft.com/office/drawing/2014/main" val="20005"/>
                    </a:ext>
                  </a:extLst>
                </a:gridCol>
                <a:gridCol w="1105550">
                  <a:extLst>
                    <a:ext uri="{9D8B030D-6E8A-4147-A177-3AD203B41FA5}">
                      <a16:colId xmlns:a16="http://schemas.microsoft.com/office/drawing/2014/main" val="20006"/>
                    </a:ext>
                  </a:extLst>
                </a:gridCol>
                <a:gridCol w="901475">
                  <a:extLst>
                    <a:ext uri="{9D8B030D-6E8A-4147-A177-3AD203B41FA5}">
                      <a16:colId xmlns:a16="http://schemas.microsoft.com/office/drawing/2014/main" val="20007"/>
                    </a:ext>
                  </a:extLst>
                </a:gridCol>
                <a:gridCol w="901475">
                  <a:extLst>
                    <a:ext uri="{9D8B030D-6E8A-4147-A177-3AD203B41FA5}">
                      <a16:colId xmlns:a16="http://schemas.microsoft.com/office/drawing/2014/main" val="20008"/>
                    </a:ext>
                  </a:extLst>
                </a:gridCol>
              </a:tblGrid>
              <a:tr h="396200">
                <a:tc gridSpan="9">
                  <a:txBody>
                    <a:bodyPr/>
                    <a:lstStyle/>
                    <a:p>
                      <a:pPr marL="0" lvl="0" indent="0" algn="ctr" rtl="0">
                        <a:spcBef>
                          <a:spcPts val="0"/>
                        </a:spcBef>
                        <a:spcAft>
                          <a:spcPts val="0"/>
                        </a:spcAft>
                        <a:buNone/>
                      </a:pPr>
                      <a:r>
                        <a:rPr lang="en-US" b="1">
                          <a:solidFill>
                            <a:schemeClr val="lt1"/>
                          </a:solidFill>
                        </a:rPr>
                        <a:t>2021 Segments Simulation</a:t>
                      </a:r>
                      <a:endParaRPr b="1">
                        <a:solidFill>
                          <a:schemeClr val="lt1"/>
                        </a:solidFill>
                      </a:endParaRPr>
                    </a:p>
                  </a:txBody>
                  <a:tcPr marL="91425" marR="91425" marT="91425" marB="91425">
                    <a:lnB w="9525" cap="flat" cmpd="sng">
                      <a:solidFill>
                        <a:srgbClr val="F9AECE"/>
                      </a:solidFill>
                      <a:prstDash val="solid"/>
                      <a:round/>
                      <a:headEnd type="none" w="sm" len="sm"/>
                      <a:tailEnd type="none" w="sm" len="sm"/>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4475">
                <a:tc>
                  <a:txBody>
                    <a:bodyPr/>
                    <a:lstStyle/>
                    <a:p>
                      <a:pPr marL="0" marR="0" lvl="0" indent="0" algn="ctr" rtl="0">
                        <a:lnSpc>
                          <a:spcPct val="100000"/>
                        </a:lnSpc>
                        <a:spcBef>
                          <a:spcPts val="0"/>
                        </a:spcBef>
                        <a:spcAft>
                          <a:spcPts val="0"/>
                        </a:spcAft>
                        <a:buNone/>
                      </a:pPr>
                      <a:r>
                        <a:rPr lang="en-US" b="1" i="1"/>
                        <a:t>Segment</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Sales/</a:t>
                      </a:r>
                      <a:endParaRPr b="1" i="1"/>
                    </a:p>
                    <a:p>
                      <a:pPr marL="0" marR="0" lvl="0" indent="0" algn="ctr" rtl="0">
                        <a:lnSpc>
                          <a:spcPct val="100000"/>
                        </a:lnSpc>
                        <a:spcBef>
                          <a:spcPts val="0"/>
                        </a:spcBef>
                        <a:spcAft>
                          <a:spcPts val="0"/>
                        </a:spcAft>
                        <a:buNone/>
                      </a:pPr>
                      <a:r>
                        <a:rPr lang="en-US" b="1" i="1"/>
                        <a:t>Segment</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Sales/</a:t>
                      </a:r>
                      <a:endParaRPr b="1" i="1"/>
                    </a:p>
                    <a:p>
                      <a:pPr marL="0" marR="0" lvl="0" indent="0" algn="ctr" rtl="0">
                        <a:lnSpc>
                          <a:spcPct val="100000"/>
                        </a:lnSpc>
                        <a:spcBef>
                          <a:spcPts val="0"/>
                        </a:spcBef>
                        <a:spcAft>
                          <a:spcPts val="0"/>
                        </a:spcAft>
                        <a:buNone/>
                      </a:pPr>
                      <a:r>
                        <a:rPr lang="en-US" b="1" i="1"/>
                        <a:t>Store</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Qty/</a:t>
                      </a:r>
                      <a:endParaRPr b="1" i="1"/>
                    </a:p>
                    <a:p>
                      <a:pPr marL="0" marR="0" lvl="0" indent="0" algn="ctr" rtl="0">
                        <a:lnSpc>
                          <a:spcPct val="100000"/>
                        </a:lnSpc>
                        <a:spcBef>
                          <a:spcPts val="0"/>
                        </a:spcBef>
                        <a:spcAft>
                          <a:spcPts val="0"/>
                        </a:spcAft>
                        <a:buNone/>
                      </a:pPr>
                      <a:r>
                        <a:rPr lang="en-US" b="1" i="1"/>
                        <a:t>Segment</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Qty/</a:t>
                      </a:r>
                      <a:endParaRPr b="1" i="1"/>
                    </a:p>
                    <a:p>
                      <a:pPr marL="0" marR="0" lvl="0" indent="0" algn="ctr" rtl="0">
                        <a:lnSpc>
                          <a:spcPct val="100000"/>
                        </a:lnSpc>
                        <a:spcBef>
                          <a:spcPts val="0"/>
                        </a:spcBef>
                        <a:spcAft>
                          <a:spcPts val="0"/>
                        </a:spcAft>
                        <a:buNone/>
                      </a:pPr>
                      <a:r>
                        <a:rPr lang="en-US" b="1" i="1"/>
                        <a:t>Store</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Target Stores</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Additional Stores Required</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Target </a:t>
                      </a:r>
                      <a:endParaRPr b="1" i="1"/>
                    </a:p>
                    <a:p>
                      <a:pPr marL="0" marR="0" lvl="0" indent="0" algn="ctr" rtl="0">
                        <a:lnSpc>
                          <a:spcPct val="100000"/>
                        </a:lnSpc>
                        <a:spcBef>
                          <a:spcPts val="0"/>
                        </a:spcBef>
                        <a:spcAft>
                          <a:spcPts val="0"/>
                        </a:spcAft>
                        <a:buNone/>
                      </a:pPr>
                      <a:r>
                        <a:rPr lang="en-US" b="1" i="1"/>
                        <a:t>Qty</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i="1"/>
                        <a:t>New Sales Return Ratio</a:t>
                      </a:r>
                      <a:endParaRPr b="1" i="1"/>
                    </a:p>
                  </a:txBody>
                  <a:tcPr marL="91425" marR="91425" marT="91425" marB="91425" anchor="ctr">
                    <a:lnL w="9525" cap="flat" cmpd="sng">
                      <a:solidFill>
                        <a:srgbClr val="F9AECE"/>
                      </a:solidFill>
                      <a:prstDash val="solid"/>
                      <a:round/>
                      <a:headEnd type="none" w="sm" len="sm"/>
                      <a:tailEnd type="none" w="sm" len="sm"/>
                    </a:lnL>
                    <a:lnR w="9525" cap="flat" cmpd="sng">
                      <a:solidFill>
                        <a:srgbClr val="F9AEC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F9AECE"/>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a:solidFill>
                            <a:schemeClr val="dk1"/>
                          </a:solidFill>
                        </a:rPr>
                        <a:t>Very High</a:t>
                      </a:r>
                      <a:endParaRPr>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solidFill>
                            <a:schemeClr val="dk1"/>
                          </a:solidFill>
                        </a:rPr>
                        <a:t>$1.09M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$73K</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tcPr>
                </a:tc>
                <a:tc>
                  <a:txBody>
                    <a:bodyPr/>
                    <a:lstStyle/>
                    <a:p>
                      <a:pPr marL="0" lvl="0" indent="0" algn="ctr" rtl="0">
                        <a:spcBef>
                          <a:spcPts val="0"/>
                        </a:spcBef>
                        <a:spcAft>
                          <a:spcPts val="0"/>
                        </a:spcAft>
                        <a:buNone/>
                      </a:pPr>
                      <a:r>
                        <a:rPr lang="en-US">
                          <a:solidFill>
                            <a:schemeClr val="dk1"/>
                          </a:solidFill>
                        </a:rPr>
                        <a:t>51M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3.4M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15</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0</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51M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$0.02</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9AEC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US">
                          <a:solidFill>
                            <a:schemeClr val="dk1"/>
                          </a:solidFill>
                        </a:rPr>
                        <a:t>High</a:t>
                      </a:r>
                      <a:endParaRPr>
                        <a:solidFill>
                          <a:schemeClr val="dk1"/>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a:solidFill>
                            <a:schemeClr val="dk1"/>
                          </a:solidFill>
                        </a:rPr>
                        <a:t>$0.72M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$48K</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a:solidFill>
                            <a:schemeClr val="dk1"/>
                          </a:solidFill>
                        </a:rPr>
                        <a:t>20M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1.33M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23</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8</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31M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$0.03</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US" b="1">
                          <a:solidFill>
                            <a:schemeClr val="dk1"/>
                          </a:solidFill>
                        </a:rPr>
                        <a:t>Mid</a:t>
                      </a:r>
                      <a:endParaRPr b="1">
                        <a:solidFill>
                          <a:schemeClr val="dk1"/>
                        </a:solidFill>
                      </a:endParaRPr>
                    </a:p>
                  </a:txBody>
                  <a:tcPr marL="91425" marR="91425" marT="91425" marB="91425">
                    <a:lnR w="9525" cap="flat" cmpd="sng">
                      <a:solidFill>
                        <a:srgbClr val="9E9E9E"/>
                      </a:solidFill>
                      <a:prstDash val="solid"/>
                      <a:round/>
                      <a:headEnd type="none" w="sm" len="sm"/>
                      <a:tailEnd type="none" w="sm" len="sm"/>
                    </a:ln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$0.54M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$36K</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5M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0.33M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30</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15</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10M</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US" b="1">
                          <a:solidFill>
                            <a:schemeClr val="dk1"/>
                          </a:solidFill>
                        </a:rPr>
                        <a:t>$0.10</a:t>
                      </a:r>
                      <a:endParaRPr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US">
                          <a:solidFill>
                            <a:schemeClr val="dk1"/>
                          </a:solidFill>
                        </a:rPr>
                        <a:t>Low</a:t>
                      </a:r>
                      <a:endParaRPr>
                        <a:solidFill>
                          <a:schemeClr val="dk1"/>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a:solidFill>
                            <a:schemeClr val="dk1"/>
                          </a:solidFill>
                        </a:rPr>
                        <a:t>$0.31M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$21K</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a:solidFill>
                            <a:schemeClr val="dk1"/>
                          </a:solidFill>
                        </a:rPr>
                        <a:t>5M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0.33M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53</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38</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rPr>
                        <a:t>17M</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a:t>$0.06</a:t>
                      </a:r>
                      <a:endParaRPr>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 name="Google Shape;137;g1e53c039cae_0_149">
            <a:extLst>
              <a:ext uri="{FF2B5EF4-FFF2-40B4-BE49-F238E27FC236}">
                <a16:creationId xmlns:a16="http://schemas.microsoft.com/office/drawing/2014/main" id="{D592CD77-2CDC-B56A-A9A2-55FAD18AFBBF}"/>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Segment Simulation Calculations</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35FD0DEB-28B1-16A6-BDB9-4EC3981218D9}"/>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AEA95444-FAFE-E93C-8746-D79B47AF9D2D}"/>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Appendix</a:t>
            </a:r>
            <a:endParaRPr lang="en-US" sz="16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8d7819d2e1_0_5"/>
          <p:cNvSpPr txBox="1"/>
          <p:nvPr/>
        </p:nvSpPr>
        <p:spPr>
          <a:xfrm>
            <a:off x="838200" y="1545775"/>
            <a:ext cx="9252300" cy="480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rPr>
              <a:t>Sales alone is a deceiving metric</a:t>
            </a:r>
            <a:endParaRPr sz="1500" b="1">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Very High segment 2.5x qty / High segment</a:t>
            </a:r>
            <a:endParaRPr sz="15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$0.02 per item sold</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High segment sell 4-5x qty / Low and Mid segments</a:t>
            </a:r>
            <a:endParaRPr sz="15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$0.03 per item sold</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Profit burning due to higher logistical expenses</a:t>
            </a:r>
            <a:endParaRPr sz="1500">
              <a:solidFill>
                <a:schemeClr val="dk1"/>
              </a:solidFill>
            </a:endParaRPr>
          </a:p>
          <a:p>
            <a:pPr marL="45720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US" sz="1500" b="1">
                <a:solidFill>
                  <a:schemeClr val="dk1"/>
                </a:solidFill>
              </a:rPr>
              <a:t>Mid segment is the best performing segment </a:t>
            </a:r>
            <a:endParaRPr sz="1500" b="1">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Mid segment to sell 4x less qty to achieve $1.09M</a:t>
            </a:r>
            <a:endParaRPr sz="15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$0.10 per item sold</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30 Mid stores selling 10M units = $1.09M - 4x less logistical costs = higher profit margin</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15 Very High stores selling 51M units = $1.09M - 4x more logistical costs = lower profit margin</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US" sz="1500" b="1">
                <a:solidFill>
                  <a:schemeClr val="dk1"/>
                </a:solidFill>
              </a:rPr>
              <a:t>What’s next?</a:t>
            </a:r>
            <a:endParaRPr sz="1500" b="1">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Evaluate opportunity cost of lowest performing Very High and High segment stores</a:t>
            </a:r>
            <a:endParaRPr sz="1500">
              <a:solidFill>
                <a:schemeClr val="dk1"/>
              </a:solidFill>
            </a:endParaRPr>
          </a:p>
          <a:p>
            <a:pPr marL="914400" lvl="1" indent="-323850" algn="l" rtl="0">
              <a:spcBef>
                <a:spcPts val="0"/>
              </a:spcBef>
              <a:spcAft>
                <a:spcPts val="0"/>
              </a:spcAft>
              <a:buClr>
                <a:schemeClr val="dk1"/>
              </a:buClr>
              <a:buSzPts val="1500"/>
              <a:buChar char="○"/>
            </a:pPr>
            <a:r>
              <a:rPr lang="en-US" sz="1500">
                <a:solidFill>
                  <a:schemeClr val="dk1"/>
                </a:solidFill>
              </a:rPr>
              <a:t>Trade for Mid stores</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Identify segments stores combination equilibrium point </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Conduct A/B testing to examine fuel stations impact sales on Mid and Low segments</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endParaRPr sz="1500">
              <a:solidFill>
                <a:schemeClr val="dk1"/>
              </a:solidFill>
            </a:endParaRPr>
          </a:p>
        </p:txBody>
      </p:sp>
      <p:sp>
        <p:nvSpPr>
          <p:cNvPr id="648" name="Google Shape;648;g28d7819d2e1_0_5"/>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9" name="Google Shape;649;g28d7819d2e1_0_5"/>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650" name="Google Shape;650;g28d7819d2e1_0_5"/>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651" name="Google Shape;651;g28d7819d2e1_0_5"/>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43</a:t>
            </a:r>
            <a:endParaRPr sz="1100" dirty="0">
              <a:solidFill>
                <a:schemeClr val="lt1"/>
              </a:solidFill>
            </a:endParaRPr>
          </a:p>
        </p:txBody>
      </p:sp>
      <p:sp>
        <p:nvSpPr>
          <p:cNvPr id="4" name="Google Shape;137;g1e53c039cae_0_149">
            <a:extLst>
              <a:ext uri="{FF2B5EF4-FFF2-40B4-BE49-F238E27FC236}">
                <a16:creationId xmlns:a16="http://schemas.microsoft.com/office/drawing/2014/main" id="{6F02998E-9347-632F-DBFA-97B3986F8A11}"/>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Segment Analysis Recommendations</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FF79F095-72D1-19B4-A609-C34F86FC080C}"/>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5D18284F-5C41-4370-3375-4FBE5D8040F5}"/>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Closing Statements and Recommendations</a:t>
            </a:r>
            <a:endParaRPr lang="en-US" sz="16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8" name="Google Shape;438;g1e550621fcf_0_45"/>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Google Shape;439;g1e550621fcf_0_45"/>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440" name="Google Shape;440;g1e550621fcf_0_45"/>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441" name="Google Shape;441;g1e550621fcf_0_45"/>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44</a:t>
            </a:r>
            <a:endParaRPr sz="1100" dirty="0">
              <a:solidFill>
                <a:schemeClr val="lt1"/>
              </a:solidFill>
            </a:endParaRPr>
          </a:p>
        </p:txBody>
      </p:sp>
      <p:pic>
        <p:nvPicPr>
          <p:cNvPr id="442" name="Google Shape;442;g1e550621fcf_0_45"/>
          <p:cNvPicPr preferRelativeResize="0"/>
          <p:nvPr/>
        </p:nvPicPr>
        <p:blipFill>
          <a:blip r:embed="rId4">
            <a:alphaModFix/>
          </a:blip>
          <a:stretch>
            <a:fillRect/>
          </a:stretch>
        </p:blipFill>
        <p:spPr>
          <a:xfrm>
            <a:off x="838200" y="1892350"/>
            <a:ext cx="5286650" cy="1851050"/>
          </a:xfrm>
          <a:prstGeom prst="rect">
            <a:avLst/>
          </a:prstGeom>
          <a:noFill/>
          <a:ln>
            <a:noFill/>
          </a:ln>
        </p:spPr>
      </p:pic>
      <p:sp>
        <p:nvSpPr>
          <p:cNvPr id="443" name="Google Shape;443;g1e550621fcf_0_45"/>
          <p:cNvSpPr txBox="1"/>
          <p:nvPr/>
        </p:nvSpPr>
        <p:spPr>
          <a:xfrm>
            <a:off x="838200" y="1476850"/>
            <a:ext cx="207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Very High Segment</a:t>
            </a:r>
            <a:endParaRPr sz="1500" b="1"/>
          </a:p>
        </p:txBody>
      </p:sp>
      <p:sp>
        <p:nvSpPr>
          <p:cNvPr id="444" name="Google Shape;444;g1e550621fcf_0_45"/>
          <p:cNvSpPr txBox="1"/>
          <p:nvPr/>
        </p:nvSpPr>
        <p:spPr>
          <a:xfrm>
            <a:off x="838200" y="3884100"/>
            <a:ext cx="207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High Segment</a:t>
            </a:r>
            <a:endParaRPr sz="1500" b="1"/>
          </a:p>
        </p:txBody>
      </p:sp>
      <p:sp>
        <p:nvSpPr>
          <p:cNvPr id="445" name="Google Shape;445;g1e550621fcf_0_45"/>
          <p:cNvSpPr txBox="1"/>
          <p:nvPr/>
        </p:nvSpPr>
        <p:spPr>
          <a:xfrm>
            <a:off x="6355175" y="1476850"/>
            <a:ext cx="207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Mid Segment</a:t>
            </a:r>
            <a:endParaRPr sz="1500" b="1"/>
          </a:p>
        </p:txBody>
      </p:sp>
      <p:sp>
        <p:nvSpPr>
          <p:cNvPr id="446" name="Google Shape;446;g1e550621fcf_0_45"/>
          <p:cNvSpPr txBox="1"/>
          <p:nvPr/>
        </p:nvSpPr>
        <p:spPr>
          <a:xfrm>
            <a:off x="6355175" y="3884100"/>
            <a:ext cx="207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Low Segment</a:t>
            </a:r>
            <a:endParaRPr sz="1500" b="1"/>
          </a:p>
        </p:txBody>
      </p:sp>
      <p:pic>
        <p:nvPicPr>
          <p:cNvPr id="447" name="Google Shape;447;g1e550621fcf_0_45"/>
          <p:cNvPicPr preferRelativeResize="0"/>
          <p:nvPr/>
        </p:nvPicPr>
        <p:blipFill>
          <a:blip r:embed="rId5">
            <a:alphaModFix/>
          </a:blip>
          <a:stretch>
            <a:fillRect/>
          </a:stretch>
        </p:blipFill>
        <p:spPr>
          <a:xfrm>
            <a:off x="838200" y="4299600"/>
            <a:ext cx="5271799" cy="1851053"/>
          </a:xfrm>
          <a:prstGeom prst="rect">
            <a:avLst/>
          </a:prstGeom>
          <a:noFill/>
          <a:ln>
            <a:noFill/>
          </a:ln>
        </p:spPr>
      </p:pic>
      <p:pic>
        <p:nvPicPr>
          <p:cNvPr id="448" name="Google Shape;448;g1e550621fcf_0_45"/>
          <p:cNvPicPr preferRelativeResize="0"/>
          <p:nvPr/>
        </p:nvPicPr>
        <p:blipFill>
          <a:blip r:embed="rId6">
            <a:alphaModFix/>
          </a:blip>
          <a:stretch>
            <a:fillRect/>
          </a:stretch>
        </p:blipFill>
        <p:spPr>
          <a:xfrm>
            <a:off x="6355175" y="1880650"/>
            <a:ext cx="5280285" cy="1851050"/>
          </a:xfrm>
          <a:prstGeom prst="rect">
            <a:avLst/>
          </a:prstGeom>
          <a:noFill/>
          <a:ln>
            <a:noFill/>
          </a:ln>
        </p:spPr>
      </p:pic>
      <p:pic>
        <p:nvPicPr>
          <p:cNvPr id="449" name="Google Shape;449;g1e550621fcf_0_45"/>
          <p:cNvPicPr preferRelativeResize="0"/>
          <p:nvPr/>
        </p:nvPicPr>
        <p:blipFill>
          <a:blip r:embed="rId7">
            <a:alphaModFix/>
          </a:blip>
          <a:stretch>
            <a:fillRect/>
          </a:stretch>
        </p:blipFill>
        <p:spPr>
          <a:xfrm>
            <a:off x="6341447" y="4299597"/>
            <a:ext cx="5294003" cy="1851050"/>
          </a:xfrm>
          <a:prstGeom prst="rect">
            <a:avLst/>
          </a:prstGeom>
          <a:noFill/>
          <a:ln>
            <a:noFill/>
          </a:ln>
        </p:spPr>
      </p:pic>
      <p:sp>
        <p:nvSpPr>
          <p:cNvPr id="450" name="Google Shape;450;g1e550621fcf_0_45"/>
          <p:cNvSpPr/>
          <p:nvPr/>
        </p:nvSpPr>
        <p:spPr>
          <a:xfrm>
            <a:off x="858775" y="2731400"/>
            <a:ext cx="5271900" cy="461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g1e550621fcf_0_45"/>
          <p:cNvSpPr/>
          <p:nvPr/>
        </p:nvSpPr>
        <p:spPr>
          <a:xfrm>
            <a:off x="845575" y="5688950"/>
            <a:ext cx="5271900" cy="461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g1e53c039cae_0_149">
            <a:extLst>
              <a:ext uri="{FF2B5EF4-FFF2-40B4-BE49-F238E27FC236}">
                <a16:creationId xmlns:a16="http://schemas.microsoft.com/office/drawing/2014/main" id="{576AB65C-2824-E312-5B4F-885C89D784E1}"/>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Segment Sales/Product Regression</a:t>
            </a:r>
            <a:endParaRPr lang="en-US" sz="3000" b="1" dirty="0">
              <a:highlight>
                <a:schemeClr val="lt1"/>
              </a:highlight>
              <a:latin typeface="Arial"/>
              <a:ea typeface="Arial"/>
              <a:cs typeface="Arial"/>
              <a:sym typeface="Arial"/>
            </a:endParaRPr>
          </a:p>
        </p:txBody>
      </p:sp>
      <p:cxnSp>
        <p:nvCxnSpPr>
          <p:cNvPr id="8" name="Google Shape;149;g1e53c039cae_0_149">
            <a:extLst>
              <a:ext uri="{FF2B5EF4-FFF2-40B4-BE49-F238E27FC236}">
                <a16:creationId xmlns:a16="http://schemas.microsoft.com/office/drawing/2014/main" id="{715F8AD6-D714-1A6C-6DCA-A22DCFBAEA7E}"/>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9" name="TextBox 8">
            <a:extLst>
              <a:ext uri="{FF2B5EF4-FFF2-40B4-BE49-F238E27FC236}">
                <a16:creationId xmlns:a16="http://schemas.microsoft.com/office/drawing/2014/main" id="{F5436ABD-4707-BC01-AC17-93E1AAE80B76}"/>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Store Segmentation</a:t>
            </a:r>
            <a:endParaRPr lang="en-US" sz="16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g1e522e99e22_2_7"/>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9" name="Google Shape;479;g1e522e99e22_2_7"/>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480" name="Google Shape;480;g1e522e99e22_2_7"/>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481" name="Google Shape;481;g1e522e99e22_2_7"/>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27</a:t>
            </a:r>
            <a:endParaRPr sz="1100" dirty="0">
              <a:solidFill>
                <a:schemeClr val="lt1"/>
              </a:solidFill>
            </a:endParaRPr>
          </a:p>
        </p:txBody>
      </p:sp>
      <p:sp>
        <p:nvSpPr>
          <p:cNvPr id="2" name="Google Shape;137;g1e53c039cae_0_149">
            <a:extLst>
              <a:ext uri="{FF2B5EF4-FFF2-40B4-BE49-F238E27FC236}">
                <a16:creationId xmlns:a16="http://schemas.microsoft.com/office/drawing/2014/main" id="{CC7219F0-8893-E834-CFF8-98CB5BE25EEA}"/>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Demand Forecasting Drives Operational and Strategic Performance</a:t>
            </a:r>
            <a:endParaRPr lang="en-US" sz="3000" b="1" dirty="0">
              <a:highlight>
                <a:schemeClr val="lt1"/>
              </a:highlight>
              <a:latin typeface="Arial"/>
              <a:ea typeface="Arial"/>
              <a:cs typeface="Arial"/>
              <a:sym typeface="Arial"/>
            </a:endParaRPr>
          </a:p>
        </p:txBody>
      </p:sp>
      <p:cxnSp>
        <p:nvCxnSpPr>
          <p:cNvPr id="3" name="Google Shape;149;g1e53c039cae_0_149">
            <a:extLst>
              <a:ext uri="{FF2B5EF4-FFF2-40B4-BE49-F238E27FC236}">
                <a16:creationId xmlns:a16="http://schemas.microsoft.com/office/drawing/2014/main" id="{DE6ACBD5-B00C-326D-54C7-A8A3D1082847}"/>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6AA8B6DD-8FAE-ECBB-8842-1A6BB71E3802}"/>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Demand Forecasting</a:t>
            </a:r>
            <a:endParaRPr lang="en-US" sz="1600" b="1" dirty="0"/>
          </a:p>
        </p:txBody>
      </p:sp>
      <p:pic>
        <p:nvPicPr>
          <p:cNvPr id="10" name="Picture 9" descr="A close-up of a diagram&#10;&#10;Description automatically generated">
            <a:extLst>
              <a:ext uri="{FF2B5EF4-FFF2-40B4-BE49-F238E27FC236}">
                <a16:creationId xmlns:a16="http://schemas.microsoft.com/office/drawing/2014/main" id="{28C53C7F-6095-6C9D-9E30-7678EEBEBAA0}"/>
              </a:ext>
            </a:extLst>
          </p:cNvPr>
          <p:cNvPicPr>
            <a:picLocks noChangeAspect="1"/>
          </p:cNvPicPr>
          <p:nvPr/>
        </p:nvPicPr>
        <p:blipFill>
          <a:blip r:embed="rId4"/>
          <a:stretch>
            <a:fillRect/>
          </a:stretch>
        </p:blipFill>
        <p:spPr>
          <a:xfrm>
            <a:off x="425077" y="1440702"/>
            <a:ext cx="11665323" cy="394152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28d7819d2e1_0_26"/>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0" name="Google Shape;500;g28d7819d2e1_0_26"/>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501" name="Google Shape;501;g28d7819d2e1_0_26"/>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502" name="Google Shape;502;g28d7819d2e1_0_26"/>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45</a:t>
            </a:r>
            <a:endParaRPr sz="1100" dirty="0">
              <a:solidFill>
                <a:schemeClr val="lt1"/>
              </a:solidFill>
            </a:endParaRPr>
          </a:p>
        </p:txBody>
      </p:sp>
      <p:pic>
        <p:nvPicPr>
          <p:cNvPr id="505" name="Google Shape;505;g28d7819d2e1_0_26"/>
          <p:cNvPicPr preferRelativeResize="0"/>
          <p:nvPr/>
        </p:nvPicPr>
        <p:blipFill>
          <a:blip r:embed="rId4">
            <a:alphaModFix/>
          </a:blip>
          <a:stretch>
            <a:fillRect/>
          </a:stretch>
        </p:blipFill>
        <p:spPr>
          <a:xfrm>
            <a:off x="922300" y="1520146"/>
            <a:ext cx="10515599" cy="4878200"/>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4" name="Google Shape;137;g1e53c039cae_0_149">
            <a:extLst>
              <a:ext uri="{FF2B5EF4-FFF2-40B4-BE49-F238E27FC236}">
                <a16:creationId xmlns:a16="http://schemas.microsoft.com/office/drawing/2014/main" id="{FA4EFFB4-28B9-EE84-B830-2589D044D79D}"/>
              </a:ext>
            </a:extLst>
          </p:cNvPr>
          <p:cNvSpPr txBox="1">
            <a:spLocks/>
          </p:cNvSpPr>
          <p:nvPr/>
        </p:nvSpPr>
        <p:spPr>
          <a:xfrm>
            <a:off x="838199" y="16789"/>
            <a:ext cx="11252201"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3700" b="0" i="0" u="none" strike="noStrike" cap="none">
                <a:solidFill>
                  <a:schemeClr val="dk1"/>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Model Performance Over Time</a:t>
            </a:r>
            <a:endParaRPr lang="en-US" sz="3000" b="1" dirty="0">
              <a:highlight>
                <a:schemeClr val="lt1"/>
              </a:highlight>
              <a:latin typeface="Arial"/>
              <a:ea typeface="Arial"/>
              <a:cs typeface="Arial"/>
              <a:sym typeface="Arial"/>
            </a:endParaRPr>
          </a:p>
        </p:txBody>
      </p:sp>
      <p:cxnSp>
        <p:nvCxnSpPr>
          <p:cNvPr id="5" name="Google Shape;149;g1e53c039cae_0_149">
            <a:extLst>
              <a:ext uri="{FF2B5EF4-FFF2-40B4-BE49-F238E27FC236}">
                <a16:creationId xmlns:a16="http://schemas.microsoft.com/office/drawing/2014/main" id="{D3E11107-00A7-AB70-EA3A-10D7E937B655}"/>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3CDC238C-05FD-2B59-7811-89A7CCE02069}"/>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Demand Forecasting</a:t>
            </a:r>
            <a:endParaRPr lang="en-US" sz="1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5eb8b51808_0_0"/>
          <p:cNvSpPr/>
          <p:nvPr/>
        </p:nvSpPr>
        <p:spPr>
          <a:xfrm>
            <a:off x="813357" y="2135776"/>
            <a:ext cx="4081800" cy="525300"/>
          </a:xfrm>
          <a:prstGeom prst="roundRect">
            <a:avLst>
              <a:gd name="adj" fmla="val 16667"/>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25eb8b51808_0_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127" name="Google Shape;127;g25eb8b51808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500" b="1" dirty="0"/>
              <a:t>Up Next</a:t>
            </a:r>
            <a:endParaRPr sz="3500" b="1" dirty="0"/>
          </a:p>
        </p:txBody>
      </p:sp>
      <p:sp>
        <p:nvSpPr>
          <p:cNvPr id="128" name="Google Shape;128;g25eb8b51808_0_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29" name="Google Shape;129;g25eb8b51808_0_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130" name="Google Shape;130;g25eb8b51808_0_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05</a:t>
            </a:r>
            <a:endParaRPr sz="1100" dirty="0">
              <a:solidFill>
                <a:schemeClr val="lt1"/>
              </a:solidFill>
            </a:endParaRPr>
          </a:p>
        </p:txBody>
      </p:sp>
      <p:sp>
        <p:nvSpPr>
          <p:cNvPr id="4" name="Google Shape;82;p2">
            <a:extLst>
              <a:ext uri="{FF2B5EF4-FFF2-40B4-BE49-F238E27FC236}">
                <a16:creationId xmlns:a16="http://schemas.microsoft.com/office/drawing/2014/main" id="{FFE3732C-B2E1-F721-6E69-FAB7EA328699}"/>
              </a:ext>
            </a:extLst>
          </p:cNvPr>
          <p:cNvSpPr txBox="1">
            <a:spLocks/>
          </p:cNvSpPr>
          <p:nvPr/>
        </p:nvSpPr>
        <p:spPr>
          <a:xfrm>
            <a:off x="722400" y="1588300"/>
            <a:ext cx="10515600" cy="4767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4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900" b="0" i="0" u="none" strike="noStrike" cap="none">
                <a:solidFill>
                  <a:schemeClr val="dk2"/>
                </a:solidFill>
                <a:latin typeface="Arial"/>
                <a:ea typeface="Arial"/>
                <a:cs typeface="Arial"/>
                <a:sym typeface="Arial"/>
              </a:defRPr>
            </a:lvl9pPr>
          </a:lstStyle>
          <a:p>
            <a:pPr indent="-419100">
              <a:lnSpc>
                <a:spcPct val="115000"/>
              </a:lnSpc>
              <a:spcBef>
                <a:spcPts val="0"/>
              </a:spcBef>
              <a:buSzPts val="3000"/>
            </a:pPr>
            <a:r>
              <a:rPr lang="en-US" sz="3000" dirty="0"/>
              <a:t>Meet the Team</a:t>
            </a:r>
          </a:p>
          <a:p>
            <a:pPr indent="-419100">
              <a:lnSpc>
                <a:spcPct val="115000"/>
              </a:lnSpc>
              <a:spcBef>
                <a:spcPts val="0"/>
              </a:spcBef>
              <a:buSzPts val="3000"/>
            </a:pPr>
            <a:r>
              <a:rPr lang="en-US" sz="30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Executive Summary</a:t>
            </a:r>
            <a:endParaRPr lang="en-US" sz="3000" dirty="0"/>
          </a:p>
          <a:p>
            <a:pPr indent="-419100">
              <a:lnSpc>
                <a:spcPct val="115000"/>
              </a:lnSpc>
              <a:spcBef>
                <a:spcPts val="0"/>
              </a:spcBef>
              <a:buSzPts val="3000"/>
            </a:pPr>
            <a:r>
              <a:rPr lang="en-US" sz="3000" dirty="0"/>
              <a:t>Data Overview</a:t>
            </a:r>
          </a:p>
          <a:p>
            <a:pPr indent="-419100">
              <a:lnSpc>
                <a:spcPct val="115000"/>
              </a:lnSpc>
              <a:spcBef>
                <a:spcPts val="0"/>
              </a:spcBef>
              <a:buSzPts val="3000"/>
            </a:pPr>
            <a:r>
              <a:rPr lang="en-US" sz="3000" dirty="0"/>
              <a:t>Supply Chain Optimization</a:t>
            </a:r>
          </a:p>
          <a:p>
            <a:pPr lvl="1" indent="-419100">
              <a:lnSpc>
                <a:spcPct val="115000"/>
              </a:lnSpc>
              <a:spcBef>
                <a:spcPts val="0"/>
              </a:spcBef>
              <a:buSzPts val="3000"/>
            </a:pP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Coupon Optimization &amp; </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Customer Loyalty Program</a:t>
            </a:r>
            <a:endParaRPr lang="en-US" sz="2500" dirty="0"/>
          </a:p>
          <a:p>
            <a:pPr lvl="1" indent="-419100">
              <a:lnSpc>
                <a:spcPct val="115000"/>
              </a:lnSpc>
              <a:spcBef>
                <a:spcPts val="0"/>
              </a:spcBef>
              <a:buSzPts val="3000"/>
            </a:pP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Store Optimization Model</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&amp; </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Store Segment</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ation</a:t>
            </a:r>
            <a:endParaRPr lang="en-US" sz="2500" dirty="0"/>
          </a:p>
          <a:p>
            <a:pPr lvl="1" indent="-419100">
              <a:lnSpc>
                <a:spcPct val="115000"/>
              </a:lnSpc>
              <a:spcBef>
                <a:spcPts val="0"/>
              </a:spcBef>
              <a:buSzPts val="3000"/>
            </a:pPr>
            <a:r>
              <a:rPr lang="en-US" sz="2500" dirty="0"/>
              <a:t>Demand Forecasting</a:t>
            </a:r>
          </a:p>
          <a:p>
            <a:pPr indent="-419100">
              <a:lnSpc>
                <a:spcPct val="115000"/>
              </a:lnSpc>
              <a:spcBef>
                <a:spcPts val="0"/>
              </a:spcBef>
              <a:buSzPts val="3000"/>
            </a:pPr>
            <a:r>
              <a:rPr lang="en-US" sz="3000" dirty="0"/>
              <a:t>Closing Statement and Recommendation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e53c039cae_0_149"/>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 name="Google Shape;137;g1e53c039cae_0_149"/>
          <p:cNvSpPr txBox="1">
            <a:spLocks noGrp="1"/>
          </p:cNvSpPr>
          <p:nvPr>
            <p:ph type="title"/>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A Data Science Firm Helping Retailers</a:t>
            </a:r>
          </a:p>
        </p:txBody>
      </p:sp>
      <p:sp>
        <p:nvSpPr>
          <p:cNvPr id="138" name="Google Shape;138;g1e53c039cae_0_149"/>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Font typeface="Arial"/>
              <a:buNone/>
            </a:pPr>
            <a:r>
              <a:rPr lang="en-US" sz="1200">
                <a:solidFill>
                  <a:schemeClr val="lt1"/>
                </a:solidFill>
              </a:rPr>
              <a:t>Supply Chain Rangers LLC</a:t>
            </a:r>
            <a:endParaRPr>
              <a:solidFill>
                <a:schemeClr val="dk1"/>
              </a:solidFill>
            </a:endParaRPr>
          </a:p>
          <a:p>
            <a:pPr marL="0" marR="0" lvl="0" indent="0" algn="r" rtl="0">
              <a:spcBef>
                <a:spcPts val="0"/>
              </a:spcBef>
              <a:spcAft>
                <a:spcPts val="0"/>
              </a:spcAft>
              <a:buNone/>
            </a:pPr>
            <a:endParaRPr sz="1200">
              <a:solidFill>
                <a:schemeClr val="lt1"/>
              </a:solidFill>
            </a:endParaRPr>
          </a:p>
        </p:txBody>
      </p:sp>
      <p:sp>
        <p:nvSpPr>
          <p:cNvPr id="139" name="Google Shape;139;g1e53c039cae_0_149"/>
          <p:cNvSpPr txBox="1"/>
          <p:nvPr/>
        </p:nvSpPr>
        <p:spPr>
          <a:xfrm>
            <a:off x="1090886" y="3234313"/>
            <a:ext cx="4787400" cy="37866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2200" dirty="0" err="1">
                <a:solidFill>
                  <a:srgbClr val="C00000"/>
                </a:solidFill>
              </a:rPr>
              <a:t>Dunnhumby</a:t>
            </a:r>
            <a:r>
              <a:rPr lang="en-US" sz="2200" dirty="0">
                <a:solidFill>
                  <a:srgbClr val="C00000"/>
                </a:solidFill>
              </a:rPr>
              <a:t> is a U.K.-based company headquartered in London, England, UK.  Focusing on retail and brand data science, it applies insights from more than 660 million shoppers across the globe.</a:t>
            </a:r>
            <a:endParaRPr sz="2200" dirty="0">
              <a:solidFill>
                <a:srgbClr val="C00000"/>
              </a:solidFill>
            </a:endParaRPr>
          </a:p>
          <a:p>
            <a:pPr marL="0" lvl="0" indent="0" algn="just" rtl="0">
              <a:spcBef>
                <a:spcPts val="0"/>
              </a:spcBef>
              <a:spcAft>
                <a:spcPts val="0"/>
              </a:spcAft>
              <a:buNone/>
            </a:pPr>
            <a:endParaRPr sz="1500" dirty="0">
              <a:solidFill>
                <a:srgbClr val="C00000"/>
              </a:solidFill>
            </a:endParaRPr>
          </a:p>
          <a:p>
            <a:pPr marL="0" lvl="0" indent="0" algn="just" rtl="0">
              <a:spcBef>
                <a:spcPts val="0"/>
              </a:spcBef>
              <a:spcAft>
                <a:spcPts val="0"/>
              </a:spcAft>
              <a:buClr>
                <a:schemeClr val="dk1"/>
              </a:buClr>
              <a:buSzPts val="1100"/>
              <a:buFont typeface="Arial"/>
              <a:buNone/>
            </a:pPr>
            <a:endParaRPr sz="1500" dirty="0">
              <a:solidFill>
                <a:srgbClr val="C00000"/>
              </a:solidFill>
            </a:endParaRPr>
          </a:p>
          <a:p>
            <a:pPr marL="0" lvl="0" indent="0" algn="just" rtl="0">
              <a:spcBef>
                <a:spcPts val="0"/>
              </a:spcBef>
              <a:spcAft>
                <a:spcPts val="0"/>
              </a:spcAft>
              <a:buClr>
                <a:schemeClr val="dk1"/>
              </a:buClr>
              <a:buSzPts val="1100"/>
              <a:buFont typeface="Arial"/>
              <a:buNone/>
            </a:pPr>
            <a:endParaRPr sz="1500" dirty="0">
              <a:solidFill>
                <a:srgbClr val="C00000"/>
              </a:solidFill>
            </a:endParaRPr>
          </a:p>
          <a:p>
            <a:pPr marL="0" lvl="0" indent="0" algn="just" rtl="0">
              <a:spcBef>
                <a:spcPts val="0"/>
              </a:spcBef>
              <a:spcAft>
                <a:spcPts val="0"/>
              </a:spcAft>
              <a:buNone/>
            </a:pPr>
            <a:endParaRPr sz="1500" dirty="0">
              <a:solidFill>
                <a:srgbClr val="C00000"/>
              </a:solidFill>
            </a:endParaRPr>
          </a:p>
          <a:p>
            <a:pPr marL="0" lvl="0" indent="0" algn="just" rtl="0">
              <a:spcBef>
                <a:spcPts val="0"/>
              </a:spcBef>
              <a:spcAft>
                <a:spcPts val="0"/>
              </a:spcAft>
              <a:buNone/>
            </a:pPr>
            <a:endParaRPr dirty="0">
              <a:latin typeface="Calibri"/>
              <a:ea typeface="Calibri"/>
              <a:cs typeface="Calibri"/>
              <a:sym typeface="Calibri"/>
            </a:endParaRPr>
          </a:p>
          <a:p>
            <a:pPr marL="0" lvl="0" indent="0" algn="just" rtl="0">
              <a:spcBef>
                <a:spcPts val="0"/>
              </a:spcBef>
              <a:spcAft>
                <a:spcPts val="0"/>
              </a:spcAft>
              <a:buNone/>
            </a:pPr>
            <a:br>
              <a:rPr lang="en-US" dirty="0">
                <a:latin typeface="Calibri"/>
                <a:ea typeface="Calibri"/>
                <a:cs typeface="Calibri"/>
                <a:sym typeface="Calibri"/>
              </a:rPr>
            </a:br>
            <a:r>
              <a:rPr lang="en-US" dirty="0">
                <a:latin typeface="Calibri"/>
                <a:ea typeface="Calibri"/>
                <a:cs typeface="Calibri"/>
                <a:sym typeface="Calibri"/>
              </a:rPr>
              <a:t>		</a:t>
            </a:r>
            <a:endParaRPr sz="2200" b="1" dirty="0"/>
          </a:p>
        </p:txBody>
      </p:sp>
      <p:pic>
        <p:nvPicPr>
          <p:cNvPr id="140" name="Google Shape;140;g1e53c039cae_0_149"/>
          <p:cNvPicPr preferRelativeResize="0"/>
          <p:nvPr/>
        </p:nvPicPr>
        <p:blipFill>
          <a:blip r:embed="rId3">
            <a:alphaModFix/>
          </a:blip>
          <a:stretch>
            <a:fillRect/>
          </a:stretch>
        </p:blipFill>
        <p:spPr>
          <a:xfrm>
            <a:off x="0" y="5770450"/>
            <a:ext cx="722401" cy="722427"/>
          </a:xfrm>
          <a:prstGeom prst="rect">
            <a:avLst/>
          </a:prstGeom>
          <a:noFill/>
          <a:ln>
            <a:noFill/>
          </a:ln>
        </p:spPr>
      </p:pic>
      <p:pic>
        <p:nvPicPr>
          <p:cNvPr id="141" name="Google Shape;141;g1e53c039cae_0_149"/>
          <p:cNvPicPr preferRelativeResize="0"/>
          <p:nvPr/>
        </p:nvPicPr>
        <p:blipFill>
          <a:blip r:embed="rId4">
            <a:alphaModFix/>
          </a:blip>
          <a:stretch>
            <a:fillRect/>
          </a:stretch>
        </p:blipFill>
        <p:spPr>
          <a:xfrm>
            <a:off x="959950" y="1629670"/>
            <a:ext cx="4747048" cy="1325700"/>
          </a:xfrm>
          <a:prstGeom prst="rect">
            <a:avLst/>
          </a:prstGeom>
          <a:noFill/>
          <a:ln>
            <a:noFill/>
          </a:ln>
        </p:spPr>
      </p:pic>
      <p:pic>
        <p:nvPicPr>
          <p:cNvPr id="142" name="Google Shape;142;g1e53c039cae_0_149"/>
          <p:cNvPicPr preferRelativeResize="0"/>
          <p:nvPr/>
        </p:nvPicPr>
        <p:blipFill>
          <a:blip r:embed="rId5">
            <a:alphaModFix/>
          </a:blip>
          <a:stretch>
            <a:fillRect/>
          </a:stretch>
        </p:blipFill>
        <p:spPr>
          <a:xfrm>
            <a:off x="9693925" y="1635655"/>
            <a:ext cx="1126400" cy="1126400"/>
          </a:xfrm>
          <a:prstGeom prst="rect">
            <a:avLst/>
          </a:prstGeom>
          <a:noFill/>
          <a:ln>
            <a:noFill/>
          </a:ln>
        </p:spPr>
      </p:pic>
      <p:pic>
        <p:nvPicPr>
          <p:cNvPr id="143" name="Google Shape;143;g1e53c039cae_0_149"/>
          <p:cNvPicPr preferRelativeResize="0"/>
          <p:nvPr/>
        </p:nvPicPr>
        <p:blipFill>
          <a:blip r:embed="rId6">
            <a:alphaModFix/>
          </a:blip>
          <a:stretch>
            <a:fillRect/>
          </a:stretch>
        </p:blipFill>
        <p:spPr>
          <a:xfrm>
            <a:off x="7388600" y="1747500"/>
            <a:ext cx="856550" cy="856550"/>
          </a:xfrm>
          <a:prstGeom prst="rect">
            <a:avLst/>
          </a:prstGeom>
          <a:noFill/>
          <a:ln>
            <a:noFill/>
          </a:ln>
        </p:spPr>
      </p:pic>
      <p:pic>
        <p:nvPicPr>
          <p:cNvPr id="144" name="Google Shape;144;g1e53c039cae_0_149"/>
          <p:cNvPicPr preferRelativeResize="0"/>
          <p:nvPr/>
        </p:nvPicPr>
        <p:blipFill>
          <a:blip r:embed="rId7">
            <a:alphaModFix/>
          </a:blip>
          <a:stretch>
            <a:fillRect/>
          </a:stretch>
        </p:blipFill>
        <p:spPr>
          <a:xfrm>
            <a:off x="8561450" y="1679234"/>
            <a:ext cx="1126397" cy="921800"/>
          </a:xfrm>
          <a:prstGeom prst="rect">
            <a:avLst/>
          </a:prstGeom>
          <a:noFill/>
          <a:ln>
            <a:noFill/>
          </a:ln>
        </p:spPr>
      </p:pic>
      <p:sp>
        <p:nvSpPr>
          <p:cNvPr id="145" name="Google Shape;145;g1e53c039cae_0_149"/>
          <p:cNvSpPr/>
          <p:nvPr/>
        </p:nvSpPr>
        <p:spPr>
          <a:xfrm>
            <a:off x="6914325" y="2965525"/>
            <a:ext cx="4186800" cy="8280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146" name="Google Shape;146;g1e53c039cae_0_149"/>
          <p:cNvSpPr/>
          <p:nvPr/>
        </p:nvSpPr>
        <p:spPr>
          <a:xfrm>
            <a:off x="1199325" y="2965525"/>
            <a:ext cx="4186800" cy="82800"/>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00000"/>
              </a:solidFill>
            </a:endParaRPr>
          </a:p>
        </p:txBody>
      </p:sp>
      <p:sp>
        <p:nvSpPr>
          <p:cNvPr id="147" name="Google Shape;147;g1e53c039cae_0_149"/>
          <p:cNvSpPr txBox="1"/>
          <p:nvPr/>
        </p:nvSpPr>
        <p:spPr>
          <a:xfrm>
            <a:off x="6688075" y="3231825"/>
            <a:ext cx="4589400" cy="29376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US" sz="1500" b="1" dirty="0">
                <a:solidFill>
                  <a:schemeClr val="dk1"/>
                </a:solidFill>
              </a:rPr>
              <a:t>Business Problem:</a:t>
            </a:r>
            <a:r>
              <a:rPr lang="en-US" sz="1500" dirty="0">
                <a:solidFill>
                  <a:srgbClr val="C00000"/>
                </a:solidFill>
              </a:rPr>
              <a:t> A major retail chain has a need to optimize supply chain and improve demand forecasting to maximize revenue.</a:t>
            </a:r>
            <a:endParaRPr sz="1500" dirty="0">
              <a:solidFill>
                <a:srgbClr val="C00000"/>
              </a:solidFill>
            </a:endParaRPr>
          </a:p>
          <a:p>
            <a:pPr marL="457200" lvl="0" indent="0" algn="just" rtl="0">
              <a:spcBef>
                <a:spcPts val="0"/>
              </a:spcBef>
              <a:spcAft>
                <a:spcPts val="0"/>
              </a:spcAft>
              <a:buNone/>
            </a:pPr>
            <a:endParaRPr sz="1500" dirty="0">
              <a:solidFill>
                <a:schemeClr val="dk1"/>
              </a:solidFill>
            </a:endParaRPr>
          </a:p>
          <a:p>
            <a:pPr marL="457200" lvl="0" indent="-323850" algn="just" rtl="0">
              <a:spcBef>
                <a:spcPts val="0"/>
              </a:spcBef>
              <a:spcAft>
                <a:spcPts val="0"/>
              </a:spcAft>
              <a:buSzPts val="1500"/>
              <a:buChar char="●"/>
            </a:pPr>
            <a:r>
              <a:rPr lang="en-US" sz="1500" b="1" dirty="0">
                <a:solidFill>
                  <a:schemeClr val="dk1"/>
                </a:solidFill>
              </a:rPr>
              <a:t>Objective:</a:t>
            </a:r>
            <a:r>
              <a:rPr lang="en-US" sz="1500" b="1" dirty="0">
                <a:solidFill>
                  <a:srgbClr val="C00000"/>
                </a:solidFill>
              </a:rPr>
              <a:t> </a:t>
            </a:r>
            <a:r>
              <a:rPr lang="en-US" sz="1500" dirty="0">
                <a:solidFill>
                  <a:srgbClr val="C00000"/>
                </a:solidFill>
              </a:rPr>
              <a:t>Using data science, we aim to analyze the dataset to eliminate low-performing products, optimize inventory, improve demand forecasts and </a:t>
            </a:r>
            <a:r>
              <a:rPr lang="en-US" sz="1500" dirty="0">
                <a:solidFill>
                  <a:srgbClr val="C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propose the best segment as a business model.</a:t>
            </a:r>
            <a:endParaRPr dirty="0"/>
          </a:p>
        </p:txBody>
      </p:sp>
      <p:sp>
        <p:nvSpPr>
          <p:cNvPr id="148" name="Google Shape;148;g1e53c039cae_0_149"/>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06</a:t>
            </a:r>
            <a:endParaRPr sz="1100" dirty="0">
              <a:solidFill>
                <a:schemeClr val="lt1"/>
              </a:solidFill>
            </a:endParaRPr>
          </a:p>
        </p:txBody>
      </p:sp>
      <p:cxnSp>
        <p:nvCxnSpPr>
          <p:cNvPr id="149" name="Google Shape;149;g1e53c039cae_0_149"/>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7765C39D-BA5E-AC3B-D3C4-0824D1C6947F}"/>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Business Context</a:t>
            </a:r>
            <a:endParaRPr 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5b602e106a_0_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156" name="Google Shape;156;g25b602e106a_0_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57" name="Google Shape;157;g25b602e106a_0_0"/>
          <p:cNvPicPr preferRelativeResize="0"/>
          <p:nvPr/>
        </p:nvPicPr>
        <p:blipFill rotWithShape="1">
          <a:blip r:embed="rId3">
            <a:alphaModFix/>
          </a:blip>
          <a:srcRect/>
          <a:stretch/>
        </p:blipFill>
        <p:spPr>
          <a:xfrm>
            <a:off x="0" y="5770450"/>
            <a:ext cx="722401" cy="722427"/>
          </a:xfrm>
          <a:prstGeom prst="rect">
            <a:avLst/>
          </a:prstGeom>
          <a:noFill/>
          <a:ln>
            <a:noFill/>
          </a:ln>
        </p:spPr>
      </p:pic>
      <p:grpSp>
        <p:nvGrpSpPr>
          <p:cNvPr id="158" name="Google Shape;158;g25b602e106a_0_0"/>
          <p:cNvGrpSpPr/>
          <p:nvPr/>
        </p:nvGrpSpPr>
        <p:grpSpPr>
          <a:xfrm>
            <a:off x="191985" y="1501451"/>
            <a:ext cx="11720806" cy="4134240"/>
            <a:chOff x="418726" y="1058379"/>
            <a:chExt cx="9858530" cy="3398749"/>
          </a:xfrm>
        </p:grpSpPr>
        <p:sp>
          <p:nvSpPr>
            <p:cNvPr id="159" name="Google Shape;159;g25b602e106a_0_0"/>
            <p:cNvSpPr/>
            <p:nvPr/>
          </p:nvSpPr>
          <p:spPr>
            <a:xfrm>
              <a:off x="3244798" y="1066632"/>
              <a:ext cx="535200" cy="53520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25b602e106a_0_0"/>
            <p:cNvSpPr txBox="1"/>
            <p:nvPr/>
          </p:nvSpPr>
          <p:spPr>
            <a:xfrm>
              <a:off x="2700864" y="1571221"/>
              <a:ext cx="1529400" cy="23401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dirty="0">
                  <a:solidFill>
                    <a:schemeClr val="dk1"/>
                  </a:solidFill>
                </a:rPr>
                <a:t>Coupon Optimization</a:t>
              </a:r>
              <a:endParaRPr sz="1400" b="1" i="0" u="none" strike="noStrike" cap="none" dirty="0">
                <a:solidFill>
                  <a:schemeClr val="dk1"/>
                </a:solidFill>
              </a:endParaRPr>
            </a:p>
          </p:txBody>
        </p:sp>
        <p:sp>
          <p:nvSpPr>
            <p:cNvPr id="161" name="Google Shape;161;g25b602e106a_0_0"/>
            <p:cNvSpPr/>
            <p:nvPr/>
          </p:nvSpPr>
          <p:spPr>
            <a:xfrm>
              <a:off x="6982387" y="1058379"/>
              <a:ext cx="535200" cy="531000"/>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25b602e106a_0_0"/>
            <p:cNvSpPr txBox="1"/>
            <p:nvPr/>
          </p:nvSpPr>
          <p:spPr>
            <a:xfrm>
              <a:off x="6237972" y="1555467"/>
              <a:ext cx="2050500" cy="655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dirty="0">
                  <a:solidFill>
                    <a:schemeClr val="dk1"/>
                  </a:solidFill>
                </a:rPr>
                <a:t>Customer Loyalty Program</a:t>
              </a:r>
              <a:endParaRPr sz="1400" b="1" i="0" u="none" strike="noStrike" cap="none" dirty="0">
                <a:solidFill>
                  <a:schemeClr val="dk1"/>
                </a:solidFill>
              </a:endParaRPr>
            </a:p>
          </p:txBody>
        </p:sp>
        <p:sp>
          <p:nvSpPr>
            <p:cNvPr id="163" name="Google Shape;163;g25b602e106a_0_0"/>
            <p:cNvSpPr txBox="1"/>
            <p:nvPr/>
          </p:nvSpPr>
          <p:spPr>
            <a:xfrm>
              <a:off x="5665983" y="1784033"/>
              <a:ext cx="3167999" cy="91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dirty="0">
                  <a:solidFill>
                    <a:schemeClr val="dk1"/>
                  </a:solidFill>
                </a:rPr>
                <a:t>The customer loyalty program is a </a:t>
              </a:r>
              <a:r>
                <a:rPr lang="en-US" sz="1100" b="1" dirty="0">
                  <a:solidFill>
                    <a:schemeClr val="dk1"/>
                  </a:solidFill>
                </a:rPr>
                <a:t>sales driver increasing the number of sales per basket</a:t>
              </a:r>
              <a:r>
                <a:rPr lang="en-US" sz="1100" dirty="0">
                  <a:solidFill>
                    <a:schemeClr val="dk1"/>
                  </a:solidFill>
                </a:rPr>
                <a:t> and is mostly used by those in the </a:t>
              </a:r>
              <a:r>
                <a:rPr lang="en-US" sz="1100" b="1" dirty="0">
                  <a:solidFill>
                    <a:schemeClr val="dk1"/>
                  </a:solidFill>
                </a:rPr>
                <a:t>income levels of 35k and 74k annually.  </a:t>
              </a:r>
              <a:r>
                <a:rPr lang="en-US" sz="1100" dirty="0">
                  <a:solidFill>
                    <a:schemeClr val="dk1"/>
                  </a:solidFill>
                </a:rPr>
                <a:t>The customer loyalty programs are effective when </a:t>
              </a:r>
              <a:r>
                <a:rPr lang="en-US" sz="1100" b="1" dirty="0">
                  <a:solidFill>
                    <a:schemeClr val="dk1"/>
                  </a:solidFill>
                </a:rPr>
                <a:t>goods are effectively stocked </a:t>
              </a:r>
              <a:r>
                <a:rPr lang="en-US" sz="1100" dirty="0">
                  <a:solidFill>
                    <a:schemeClr val="dk1"/>
                  </a:solidFill>
                </a:rPr>
                <a:t>for these income brackets.</a:t>
              </a:r>
              <a:endParaRPr dirty="0"/>
            </a:p>
          </p:txBody>
        </p:sp>
        <p:sp>
          <p:nvSpPr>
            <p:cNvPr id="164" name="Google Shape;164;g25b602e106a_0_0"/>
            <p:cNvSpPr/>
            <p:nvPr/>
          </p:nvSpPr>
          <p:spPr>
            <a:xfrm>
              <a:off x="8701349" y="2687712"/>
              <a:ext cx="535200" cy="535200"/>
            </a:xfrm>
            <a:prstGeom prst="rect">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g25b602e106a_0_0"/>
            <p:cNvSpPr txBox="1"/>
            <p:nvPr/>
          </p:nvSpPr>
          <p:spPr>
            <a:xfrm>
              <a:off x="8204249" y="3235686"/>
              <a:ext cx="1529400" cy="20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rPr>
                <a:t>Demand Forecasting</a:t>
              </a:r>
              <a:endParaRPr sz="1400" b="1" i="0" u="none" strike="noStrike" cap="none">
                <a:solidFill>
                  <a:schemeClr val="dk1"/>
                </a:solidFill>
              </a:endParaRPr>
            </a:p>
          </p:txBody>
        </p:sp>
        <p:sp>
          <p:nvSpPr>
            <p:cNvPr id="166" name="Google Shape;166;g25b602e106a_0_0"/>
            <p:cNvSpPr txBox="1"/>
            <p:nvPr/>
          </p:nvSpPr>
          <p:spPr>
            <a:xfrm>
              <a:off x="7660656" y="3446003"/>
              <a:ext cx="2616600" cy="10111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b="1" dirty="0">
                  <a:solidFill>
                    <a:schemeClr val="dk1"/>
                  </a:solidFill>
                </a:rPr>
                <a:t>Exponential Smoothing provided the best results </a:t>
              </a:r>
              <a:r>
                <a:rPr lang="en-US" sz="1100" dirty="0">
                  <a:solidFill>
                    <a:schemeClr val="dk1"/>
                  </a:solidFill>
                </a:rPr>
                <a:t>as measured by root square mean error. Though the results are very promising, with further data and fine tuning of hyperparameters model accuracy will likely improve even further.  Having </a:t>
              </a:r>
              <a:r>
                <a:rPr lang="en-US" sz="1100" b="1" dirty="0">
                  <a:solidFill>
                    <a:schemeClr val="dk1"/>
                  </a:solidFill>
                </a:rPr>
                <a:t>more accurate demand forecasting models</a:t>
              </a:r>
              <a:r>
                <a:rPr lang="en-US" sz="1100" dirty="0">
                  <a:solidFill>
                    <a:schemeClr val="dk1"/>
                  </a:solidFill>
                </a:rPr>
                <a:t> will further </a:t>
              </a:r>
              <a:r>
                <a:rPr lang="en-US" sz="1100" b="1" dirty="0">
                  <a:solidFill>
                    <a:schemeClr val="dk1"/>
                  </a:solidFill>
                </a:rPr>
                <a:t>improve product optimization.</a:t>
              </a:r>
              <a:endParaRPr b="1" dirty="0"/>
            </a:p>
          </p:txBody>
        </p:sp>
        <p:sp>
          <p:nvSpPr>
            <p:cNvPr id="167" name="Google Shape;167;g25b602e106a_0_0"/>
            <p:cNvSpPr/>
            <p:nvPr/>
          </p:nvSpPr>
          <p:spPr>
            <a:xfrm>
              <a:off x="5111073" y="2630817"/>
              <a:ext cx="535200" cy="535200"/>
            </a:xfrm>
            <a:prstGeom prst="rect">
              <a:avLst/>
            </a:prstGeom>
            <a:blipFill rotWithShape="1">
              <a:blip r:embed="rId7">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25b602e106a_0_0"/>
            <p:cNvSpPr txBox="1"/>
            <p:nvPr/>
          </p:nvSpPr>
          <p:spPr>
            <a:xfrm>
              <a:off x="4619973" y="3236449"/>
              <a:ext cx="1529400" cy="20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dirty="0">
                  <a:solidFill>
                    <a:schemeClr val="dk1"/>
                  </a:solidFill>
                </a:rPr>
                <a:t>Store Segments</a:t>
              </a:r>
              <a:endParaRPr sz="1400" b="1" i="0" u="none" strike="noStrike" cap="none" dirty="0">
                <a:solidFill>
                  <a:schemeClr val="dk1"/>
                </a:solidFill>
              </a:endParaRPr>
            </a:p>
          </p:txBody>
        </p:sp>
        <p:sp>
          <p:nvSpPr>
            <p:cNvPr id="169" name="Google Shape;169;g25b602e106a_0_0"/>
            <p:cNvSpPr txBox="1"/>
            <p:nvPr/>
          </p:nvSpPr>
          <p:spPr>
            <a:xfrm>
              <a:off x="3918188" y="3437195"/>
              <a:ext cx="2921011" cy="655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dirty="0">
                  <a:solidFill>
                    <a:schemeClr val="dk1"/>
                  </a:solidFill>
                </a:rPr>
                <a:t>The store segments model is a diagnostic lens that captures</a:t>
              </a:r>
              <a:r>
                <a:rPr lang="en-US" sz="1100" b="1" dirty="0">
                  <a:solidFill>
                    <a:schemeClr val="dk1"/>
                  </a:solidFill>
                </a:rPr>
                <a:t> the best business model</a:t>
              </a:r>
              <a:r>
                <a:rPr lang="en-US" sz="1100" dirty="0">
                  <a:solidFill>
                    <a:schemeClr val="dk1"/>
                  </a:solidFill>
                </a:rPr>
                <a:t> using performance analysis resulting in </a:t>
              </a:r>
              <a:r>
                <a:rPr lang="en-US" sz="1100" b="1" dirty="0">
                  <a:solidFill>
                    <a:schemeClr val="dk1"/>
                  </a:solidFill>
                </a:rPr>
                <a:t>profit maximization and cost cutting</a:t>
              </a:r>
              <a:r>
                <a:rPr lang="en-US" sz="1100" dirty="0">
                  <a:solidFill>
                    <a:schemeClr val="dk1"/>
                  </a:solidFill>
                </a:rPr>
                <a:t> insights. There are </a:t>
              </a:r>
              <a:r>
                <a:rPr lang="en-US" sz="1100" b="1" dirty="0">
                  <a:solidFill>
                    <a:schemeClr val="dk1"/>
                  </a:solidFill>
                </a:rPr>
                <a:t>60 stores</a:t>
              </a:r>
              <a:r>
                <a:rPr lang="en-US" sz="1100" dirty="0">
                  <a:solidFill>
                    <a:schemeClr val="dk1"/>
                  </a:solidFill>
                </a:rPr>
                <a:t> segmented into</a:t>
              </a:r>
              <a:r>
                <a:rPr lang="en-US" sz="1100" b="1" dirty="0">
                  <a:solidFill>
                    <a:schemeClr val="dk1"/>
                  </a:solidFill>
                </a:rPr>
                <a:t> four groups</a:t>
              </a:r>
              <a:r>
                <a:rPr lang="en-US" sz="1100" dirty="0">
                  <a:solidFill>
                    <a:schemeClr val="dk1"/>
                  </a:solidFill>
                </a:rPr>
                <a:t>: low, mid, high, and very high performance segments for </a:t>
              </a:r>
              <a:r>
                <a:rPr lang="en-US" sz="1100" b="1" dirty="0">
                  <a:solidFill>
                    <a:schemeClr val="dk1"/>
                  </a:solidFill>
                </a:rPr>
                <a:t>2 periods</a:t>
              </a:r>
              <a:r>
                <a:rPr lang="en-US" sz="1100" dirty="0">
                  <a:solidFill>
                    <a:schemeClr val="dk1"/>
                  </a:solidFill>
                </a:rPr>
                <a:t> 2020-2021.</a:t>
              </a:r>
              <a:endParaRPr b="1" dirty="0"/>
            </a:p>
          </p:txBody>
        </p:sp>
        <p:sp>
          <p:nvSpPr>
            <p:cNvPr id="170" name="Google Shape;170;g25b602e106a_0_0"/>
            <p:cNvSpPr/>
            <p:nvPr/>
          </p:nvSpPr>
          <p:spPr>
            <a:xfrm>
              <a:off x="1611641" y="2630817"/>
              <a:ext cx="535200" cy="535200"/>
            </a:xfrm>
            <a:prstGeom prst="rect">
              <a:avLst/>
            </a:prstGeom>
            <a:blipFill rotWithShape="1">
              <a:blip r:embed="rId8">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g25b602e106a_0_0"/>
            <p:cNvSpPr txBox="1"/>
            <p:nvPr/>
          </p:nvSpPr>
          <p:spPr>
            <a:xfrm>
              <a:off x="929882" y="3250279"/>
              <a:ext cx="1898700" cy="188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dirty="0">
                  <a:solidFill>
                    <a:schemeClr val="dk1"/>
                  </a:solidFill>
                </a:rPr>
                <a:t>Product Optimization</a:t>
              </a:r>
              <a:endParaRPr sz="1400" b="1" i="0" u="none" strike="noStrike" cap="none" dirty="0">
                <a:solidFill>
                  <a:schemeClr val="dk1"/>
                </a:solidFill>
              </a:endParaRPr>
            </a:p>
          </p:txBody>
        </p:sp>
        <p:sp>
          <p:nvSpPr>
            <p:cNvPr id="172" name="Google Shape;172;g25b602e106a_0_0"/>
            <p:cNvSpPr txBox="1"/>
            <p:nvPr/>
          </p:nvSpPr>
          <p:spPr>
            <a:xfrm>
              <a:off x="418726" y="3462065"/>
              <a:ext cx="2921011" cy="643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dirty="0">
                  <a:solidFill>
                    <a:schemeClr val="dk1"/>
                  </a:solidFill>
                </a:rPr>
                <a:t>Product optimization will utilize </a:t>
              </a:r>
              <a:r>
                <a:rPr lang="en-US" sz="1100" b="1" dirty="0">
                  <a:solidFill>
                    <a:schemeClr val="dk1"/>
                  </a:solidFill>
                </a:rPr>
                <a:t>product families and groups </a:t>
              </a:r>
              <a:r>
                <a:rPr lang="en-US" sz="1100" dirty="0">
                  <a:solidFill>
                    <a:schemeClr val="dk1"/>
                  </a:solidFill>
                </a:rPr>
                <a:t>to identify </a:t>
              </a:r>
              <a:r>
                <a:rPr lang="en-US" sz="1100" b="1" dirty="0">
                  <a:solidFill>
                    <a:schemeClr val="dk1"/>
                  </a:solidFill>
                </a:rPr>
                <a:t>underperforming products that can be eliminated.  </a:t>
              </a:r>
              <a:r>
                <a:rPr lang="en-US" sz="1100" dirty="0">
                  <a:solidFill>
                    <a:schemeClr val="dk1"/>
                  </a:solidFill>
                </a:rPr>
                <a:t>This can process can be improved by </a:t>
              </a:r>
              <a:r>
                <a:rPr lang="en-US" sz="1100" b="1" dirty="0">
                  <a:solidFill>
                    <a:schemeClr val="dk1"/>
                  </a:solidFill>
                </a:rPr>
                <a:t>providing inventory and store location data.  </a:t>
              </a:r>
              <a:r>
                <a:rPr lang="en-US" sz="1100" dirty="0">
                  <a:solidFill>
                    <a:schemeClr val="dk1"/>
                  </a:solidFill>
                </a:rPr>
                <a:t>By targeting low performing products in one of the store categories, soft drinks, we were able </a:t>
              </a:r>
              <a:r>
                <a:rPr lang="en-US" sz="1100" b="1" dirty="0">
                  <a:solidFill>
                    <a:schemeClr val="dk1"/>
                  </a:solidFill>
                </a:rPr>
                <a:t>to reduce this category by 16%.</a:t>
              </a:r>
              <a:endParaRPr b="1" dirty="0"/>
            </a:p>
          </p:txBody>
        </p:sp>
        <p:sp>
          <p:nvSpPr>
            <p:cNvPr id="173" name="Google Shape;173;g25b602e106a_0_0"/>
            <p:cNvSpPr txBox="1"/>
            <p:nvPr/>
          </p:nvSpPr>
          <p:spPr>
            <a:xfrm>
              <a:off x="1928395" y="1781707"/>
              <a:ext cx="3168000" cy="74034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sz="1100" dirty="0">
                  <a:solidFill>
                    <a:schemeClr val="dk1"/>
                  </a:solidFill>
                </a:rPr>
                <a:t>By offering various coupon campaigns we were able to condense which campaigns were successful </a:t>
              </a:r>
              <a:r>
                <a:rPr lang="en-US" sz="1100" b="1" dirty="0">
                  <a:solidFill>
                    <a:schemeClr val="dk1"/>
                  </a:solidFill>
                </a:rPr>
                <a:t>(26, 20, 8)</a:t>
              </a:r>
              <a:r>
                <a:rPr lang="en-US" sz="1100" dirty="0">
                  <a:solidFill>
                    <a:schemeClr val="dk1"/>
                  </a:solidFill>
                </a:rPr>
                <a:t> and which ones to terminate as it was eating up costs </a:t>
              </a:r>
              <a:r>
                <a:rPr lang="en-US" sz="1100" b="1" dirty="0">
                  <a:solidFill>
                    <a:schemeClr val="dk1"/>
                  </a:solidFill>
                </a:rPr>
                <a:t>(20,6,15) </a:t>
              </a:r>
              <a:r>
                <a:rPr lang="en-US" sz="1100" dirty="0">
                  <a:solidFill>
                    <a:schemeClr val="dk1"/>
                  </a:solidFill>
                </a:rPr>
                <a:t>and was not successful in acquiring new customers. The use of coupons as </a:t>
              </a:r>
              <a:r>
                <a:rPr lang="en-US" sz="1100" b="1" dirty="0">
                  <a:solidFill>
                    <a:schemeClr val="dk1"/>
                  </a:solidFill>
                </a:rPr>
                <a:t>brought in 19% of new customers.</a:t>
              </a:r>
              <a:endParaRPr sz="1100" b="1" dirty="0"/>
            </a:p>
          </p:txBody>
        </p:sp>
      </p:grpSp>
      <p:sp>
        <p:nvSpPr>
          <p:cNvPr id="174" name="Google Shape;174;g25b602e106a_0_0"/>
          <p:cNvSpPr txBox="1"/>
          <p:nvPr/>
        </p:nvSpPr>
        <p:spPr>
          <a:xfrm>
            <a:off x="11253900" y="6492875"/>
            <a:ext cx="528300" cy="2279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07</a:t>
            </a:r>
            <a:endParaRPr sz="1100" dirty="0">
              <a:solidFill>
                <a:schemeClr val="lt1"/>
              </a:solidFill>
            </a:endParaRPr>
          </a:p>
        </p:txBody>
      </p:sp>
      <p:sp>
        <p:nvSpPr>
          <p:cNvPr id="4" name="Google Shape;137;g1e53c039cae_0_149">
            <a:extLst>
              <a:ext uri="{FF2B5EF4-FFF2-40B4-BE49-F238E27FC236}">
                <a16:creationId xmlns:a16="http://schemas.microsoft.com/office/drawing/2014/main" id="{0520E28F-DCBC-1542-7215-9524D09B51BD}"/>
              </a:ext>
            </a:extLst>
          </p:cNvPr>
          <p:cNvSpPr txBox="1">
            <a:spLocks noGrp="1"/>
          </p:cNvSpPr>
          <p:nvPr>
            <p:ph type="title"/>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000" b="1" dirty="0">
                <a:highlight>
                  <a:schemeClr val="lt1"/>
                </a:highlight>
              </a:rPr>
              <a:t>The Roadmap to Success</a:t>
            </a:r>
          </a:p>
        </p:txBody>
      </p:sp>
      <p:cxnSp>
        <p:nvCxnSpPr>
          <p:cNvPr id="5" name="Google Shape;149;g1e53c039cae_0_149">
            <a:extLst>
              <a:ext uri="{FF2B5EF4-FFF2-40B4-BE49-F238E27FC236}">
                <a16:creationId xmlns:a16="http://schemas.microsoft.com/office/drawing/2014/main" id="{32A4FFB2-ADCF-56C2-4407-5ABC76D51484}"/>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C6AE9B4A-A6E8-4285-1C43-0B1F939EAD1E}"/>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Executive Summary</a:t>
            </a:r>
            <a:endParaRPr 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5eb8b51808_0_10"/>
          <p:cNvSpPr/>
          <p:nvPr/>
        </p:nvSpPr>
        <p:spPr>
          <a:xfrm>
            <a:off x="813352" y="2669175"/>
            <a:ext cx="3121500" cy="525300"/>
          </a:xfrm>
          <a:prstGeom prst="roundRect">
            <a:avLst>
              <a:gd name="adj" fmla="val 16667"/>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25eb8b51808_0_1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186" name="Google Shape;186;g25eb8b51808_0_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500" b="1" dirty="0"/>
              <a:t>Up Next</a:t>
            </a:r>
            <a:endParaRPr sz="3500" b="1" dirty="0"/>
          </a:p>
        </p:txBody>
      </p:sp>
      <p:sp>
        <p:nvSpPr>
          <p:cNvPr id="187" name="Google Shape;187;g25eb8b51808_0_1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88" name="Google Shape;188;g25eb8b51808_0_1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189" name="Google Shape;189;g25eb8b51808_0_1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08</a:t>
            </a:r>
            <a:endParaRPr sz="1100" dirty="0">
              <a:solidFill>
                <a:schemeClr val="lt1"/>
              </a:solidFill>
            </a:endParaRPr>
          </a:p>
        </p:txBody>
      </p:sp>
      <p:sp>
        <p:nvSpPr>
          <p:cNvPr id="4" name="Google Shape;82;p2">
            <a:extLst>
              <a:ext uri="{FF2B5EF4-FFF2-40B4-BE49-F238E27FC236}">
                <a16:creationId xmlns:a16="http://schemas.microsoft.com/office/drawing/2014/main" id="{7C8C2AC7-52D9-84F4-E47B-542177E1ED94}"/>
              </a:ext>
            </a:extLst>
          </p:cNvPr>
          <p:cNvSpPr txBox="1">
            <a:spLocks noGrp="1"/>
          </p:cNvSpPr>
          <p:nvPr>
            <p:ph type="body" idx="1"/>
          </p:nvPr>
        </p:nvSpPr>
        <p:spPr>
          <a:xfrm>
            <a:off x="722400" y="1588300"/>
            <a:ext cx="10515600" cy="4767000"/>
          </a:xfrm>
          <a:prstGeom prst="rect">
            <a:avLst/>
          </a:prstGeom>
          <a:noFill/>
          <a:ln>
            <a:noFill/>
          </a:ln>
        </p:spPr>
        <p:txBody>
          <a:bodyPr spcFirstLastPara="1" wrap="square" lIns="91425" tIns="45700" rIns="91425" bIns="45700" anchor="t" anchorCtr="0">
            <a:normAutofit/>
          </a:bodyPr>
          <a:lstStyle/>
          <a:p>
            <a:pPr marL="457200" lvl="0" indent="-419100" algn="l" rtl="0">
              <a:lnSpc>
                <a:spcPct val="115000"/>
              </a:lnSpc>
              <a:spcBef>
                <a:spcPts val="0"/>
              </a:spcBef>
              <a:spcAft>
                <a:spcPts val="0"/>
              </a:spcAft>
              <a:buSzPts val="3000"/>
              <a:buFont typeface="Arial"/>
              <a:buChar char="•"/>
            </a:pPr>
            <a:r>
              <a:rPr lang="en-US" sz="3000" dirty="0"/>
              <a:t>Meet the Team</a:t>
            </a:r>
            <a:endParaRPr sz="3000" dirty="0"/>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Executive Summary</a:t>
            </a:r>
            <a:endParaRPr sz="3000" dirty="0">
              <a:latin typeface="Arial"/>
              <a:ea typeface="Arial"/>
              <a:cs typeface="Arial"/>
              <a:sym typeface="Arial"/>
            </a:endParaRPr>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rPr>
              <a:t>Dat</a:t>
            </a:r>
            <a:r>
              <a:rPr lang="en-US" sz="3000" dirty="0"/>
              <a:t>a</a:t>
            </a:r>
            <a:r>
              <a:rPr lang="en-US" sz="3000" dirty="0">
                <a:latin typeface="Arial"/>
                <a:ea typeface="Arial"/>
                <a:cs typeface="Arial"/>
                <a:sym typeface="Arial"/>
              </a:rPr>
              <a:t> Overview</a:t>
            </a:r>
          </a:p>
          <a:p>
            <a:pPr marL="457200" lvl="0" indent="-419100" algn="l" rtl="0">
              <a:lnSpc>
                <a:spcPct val="115000"/>
              </a:lnSpc>
              <a:spcBef>
                <a:spcPts val="0"/>
              </a:spcBef>
              <a:spcAft>
                <a:spcPts val="0"/>
              </a:spcAft>
              <a:buSzPts val="3000"/>
              <a:buFont typeface="Arial"/>
              <a:buChar char="•"/>
            </a:pPr>
            <a:r>
              <a:rPr lang="en-US" sz="3000" dirty="0"/>
              <a:t>Supply Chain Optimization</a:t>
            </a:r>
            <a:endParaRPr sz="3000" dirty="0"/>
          </a:p>
          <a:p>
            <a:pPr lvl="1" indent="-419100">
              <a:lnSpc>
                <a:spcPct val="115000"/>
              </a:lnSpc>
              <a:spcBef>
                <a:spcPts val="0"/>
              </a:spcBef>
              <a:buSzPts val="3000"/>
            </a:pP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Coupon Optimization &amp; </a:t>
            </a: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Customer Loyalty Program</a:t>
            </a:r>
            <a:endParaRPr sz="2500" dirty="0">
              <a:latin typeface="Arial"/>
              <a:ea typeface="Arial"/>
              <a:cs typeface="Arial"/>
              <a:sym typeface="Arial"/>
            </a:endParaRPr>
          </a:p>
          <a:p>
            <a:pPr lvl="1" indent="-419100">
              <a:lnSpc>
                <a:spcPct val="115000"/>
              </a:lnSpc>
              <a:spcBef>
                <a:spcPts val="0"/>
              </a:spcBef>
              <a:buSzPts val="3000"/>
            </a:pP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Store Optimization Model</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&amp; </a:t>
            </a:r>
            <a:r>
              <a:rPr lang="en-US" sz="25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Store Segment</a:t>
            </a:r>
            <a:r>
              <a:rPr lang="en-US" sz="2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ation</a:t>
            </a:r>
            <a:endParaRPr sz="2500" dirty="0">
              <a:latin typeface="Arial"/>
              <a:ea typeface="Arial"/>
              <a:cs typeface="Arial"/>
              <a:sym typeface="Arial"/>
            </a:endParaRPr>
          </a:p>
          <a:p>
            <a:pPr lvl="1" indent="-419100">
              <a:lnSpc>
                <a:spcPct val="115000"/>
              </a:lnSpc>
              <a:spcBef>
                <a:spcPts val="0"/>
              </a:spcBef>
              <a:buSzPts val="3000"/>
            </a:pPr>
            <a:r>
              <a:rPr lang="en-US" sz="2500" dirty="0">
                <a:latin typeface="Arial"/>
                <a:ea typeface="Arial"/>
                <a:cs typeface="Arial"/>
                <a:sym typeface="Arial"/>
              </a:rPr>
              <a:t>Demand Forecasting</a:t>
            </a:r>
            <a:endParaRPr sz="2500" dirty="0">
              <a:latin typeface="Arial"/>
              <a:ea typeface="Arial"/>
              <a:cs typeface="Arial"/>
              <a:sym typeface="Arial"/>
            </a:endParaRPr>
          </a:p>
          <a:p>
            <a:pPr marL="457200" lvl="0" indent="-419100" algn="l" rtl="0">
              <a:lnSpc>
                <a:spcPct val="115000"/>
              </a:lnSpc>
              <a:spcBef>
                <a:spcPts val="0"/>
              </a:spcBef>
              <a:spcAft>
                <a:spcPts val="0"/>
              </a:spcAft>
              <a:buSzPts val="3000"/>
              <a:buFont typeface="Arial"/>
              <a:buChar char="•"/>
            </a:pPr>
            <a:r>
              <a:rPr lang="en-US" sz="3000" dirty="0">
                <a:latin typeface="Arial"/>
                <a:ea typeface="Arial"/>
                <a:cs typeface="Arial"/>
                <a:sym typeface="Arial"/>
              </a:rPr>
              <a:t>Closing Statement and Recommendation </a:t>
            </a:r>
            <a:endParaRPr sz="3000"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380400105b_0_0"/>
          <p:cNvSpPr/>
          <p:nvPr/>
        </p:nvSpPr>
        <p:spPr>
          <a:xfrm>
            <a:off x="0" y="6492875"/>
            <a:ext cx="12192000" cy="36510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197" name="Google Shape;197;g2380400105b_0_0"/>
          <p:cNvSpPr txBox="1"/>
          <p:nvPr/>
        </p:nvSpPr>
        <p:spPr>
          <a:xfrm>
            <a:off x="7151914" y="6536937"/>
            <a:ext cx="39492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200"/>
              <a:buFont typeface="Arial"/>
              <a:buNone/>
            </a:pPr>
            <a:r>
              <a:rPr lang="en-US" sz="1200" b="0" i="0" u="none" strike="noStrike" cap="none">
                <a:solidFill>
                  <a:schemeClr val="lt1"/>
                </a:solidFill>
                <a:latin typeface="Arial"/>
                <a:ea typeface="Arial"/>
                <a:cs typeface="Arial"/>
                <a:sym typeface="Arial"/>
              </a:rPr>
              <a:t>Supply Chain Rangers LLC</a:t>
            </a:r>
            <a:endParaRPr sz="14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pic>
        <p:nvPicPr>
          <p:cNvPr id="198" name="Google Shape;198;g2380400105b_0_0"/>
          <p:cNvPicPr preferRelativeResize="0"/>
          <p:nvPr/>
        </p:nvPicPr>
        <p:blipFill rotWithShape="1">
          <a:blip r:embed="rId3">
            <a:alphaModFix/>
          </a:blip>
          <a:srcRect/>
          <a:stretch/>
        </p:blipFill>
        <p:spPr>
          <a:xfrm>
            <a:off x="0" y="5770450"/>
            <a:ext cx="722401" cy="722427"/>
          </a:xfrm>
          <a:prstGeom prst="rect">
            <a:avLst/>
          </a:prstGeom>
          <a:noFill/>
          <a:ln>
            <a:noFill/>
          </a:ln>
        </p:spPr>
      </p:pic>
      <p:sp>
        <p:nvSpPr>
          <p:cNvPr id="199" name="Google Shape;199;g2380400105b_0_0"/>
          <p:cNvSpPr txBox="1"/>
          <p:nvPr/>
        </p:nvSpPr>
        <p:spPr>
          <a:xfrm>
            <a:off x="11253900" y="6492875"/>
            <a:ext cx="5283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rPr>
              <a:t>09</a:t>
            </a:r>
            <a:endParaRPr sz="1100" dirty="0">
              <a:solidFill>
                <a:schemeClr val="lt1"/>
              </a:solidFill>
            </a:endParaRPr>
          </a:p>
        </p:txBody>
      </p:sp>
      <p:sp>
        <p:nvSpPr>
          <p:cNvPr id="7" name="Google Shape;137;g1e53c039cae_0_149">
            <a:extLst>
              <a:ext uri="{FF2B5EF4-FFF2-40B4-BE49-F238E27FC236}">
                <a16:creationId xmlns:a16="http://schemas.microsoft.com/office/drawing/2014/main" id="{5B42B3C0-DD1F-2EC1-9B4F-B9B824878139}"/>
              </a:ext>
            </a:extLst>
          </p:cNvPr>
          <p:cNvSpPr txBox="1">
            <a:spLocks noGrp="1"/>
          </p:cNvSpPr>
          <p:nvPr>
            <p:ph type="title"/>
          </p:nvPr>
        </p:nvSpPr>
        <p:spPr>
          <a:xfrm>
            <a:off x="838200" y="132901"/>
            <a:ext cx="11142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3000" b="1" dirty="0" err="1">
                <a:highlight>
                  <a:schemeClr val="lt1"/>
                </a:highlight>
              </a:rPr>
              <a:t>Dunnhumby</a:t>
            </a:r>
            <a:r>
              <a:rPr lang="en-US" sz="3000" b="1" dirty="0">
                <a:highlight>
                  <a:schemeClr val="lt1"/>
                </a:highlight>
              </a:rPr>
              <a:t> Data Insights</a:t>
            </a:r>
          </a:p>
        </p:txBody>
      </p:sp>
      <p:sp>
        <p:nvSpPr>
          <p:cNvPr id="201" name="Google Shape;201;g2380400105b_0_0"/>
          <p:cNvSpPr txBox="1">
            <a:spLocks noGrp="1"/>
          </p:cNvSpPr>
          <p:nvPr>
            <p:ph type="body" idx="4294967295"/>
          </p:nvPr>
        </p:nvSpPr>
        <p:spPr>
          <a:xfrm>
            <a:off x="856274" y="1843032"/>
            <a:ext cx="10397625" cy="4303878"/>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2800" b="1" dirty="0">
                <a:solidFill>
                  <a:srgbClr val="CC0000"/>
                </a:solidFill>
                <a:latin typeface="Arial"/>
                <a:ea typeface="Arial"/>
                <a:cs typeface="Arial"/>
                <a:sym typeface="Arial"/>
              </a:rPr>
              <a:t>Dataset Details:</a:t>
            </a:r>
            <a:endParaRPr sz="2800" b="1" dirty="0">
              <a:solidFill>
                <a:srgbClr val="CC0000"/>
              </a:solidFill>
              <a:latin typeface="Arial"/>
              <a:ea typeface="Arial"/>
              <a:cs typeface="Arial"/>
              <a:sym typeface="Arial"/>
            </a:endParaRPr>
          </a:p>
          <a:p>
            <a:pPr marL="609600" lvl="0" indent="-434340" algn="l" rtl="0">
              <a:spcBef>
                <a:spcPts val="1600"/>
              </a:spcBef>
              <a:spcAft>
                <a:spcPts val="0"/>
              </a:spcAft>
              <a:buClr>
                <a:schemeClr val="dk1"/>
              </a:buClr>
              <a:buSzPct val="100000"/>
              <a:buChar char="➢"/>
            </a:pPr>
            <a:r>
              <a:rPr lang="en-US" sz="2800" dirty="0">
                <a:solidFill>
                  <a:srgbClr val="000000"/>
                </a:solidFill>
                <a:latin typeface="Arial"/>
                <a:ea typeface="Arial"/>
                <a:cs typeface="Arial"/>
                <a:sym typeface="Arial"/>
              </a:rPr>
              <a:t>Customers demographics</a:t>
            </a:r>
            <a:endParaRPr sz="2800" dirty="0">
              <a:solidFill>
                <a:srgbClr val="000000"/>
              </a:solidFill>
              <a:latin typeface="Arial"/>
              <a:ea typeface="Arial"/>
              <a:cs typeface="Arial"/>
              <a:sym typeface="Arial"/>
            </a:endParaRPr>
          </a:p>
          <a:p>
            <a:pPr marL="609600" lvl="0" indent="-434340" algn="l" rtl="0">
              <a:spcBef>
                <a:spcPts val="0"/>
              </a:spcBef>
              <a:spcAft>
                <a:spcPts val="0"/>
              </a:spcAft>
              <a:buClr>
                <a:schemeClr val="dk1"/>
              </a:buClr>
              <a:buSzPct val="100000"/>
              <a:buChar char="➢"/>
            </a:pPr>
            <a:r>
              <a:rPr lang="en-US" sz="2800" dirty="0">
                <a:solidFill>
                  <a:srgbClr val="000000"/>
                </a:solidFill>
                <a:latin typeface="Arial"/>
                <a:ea typeface="Arial"/>
                <a:cs typeface="Arial"/>
                <a:sym typeface="Arial"/>
              </a:rPr>
              <a:t>Campaigns and coupons</a:t>
            </a:r>
            <a:endParaRPr sz="2800" dirty="0">
              <a:solidFill>
                <a:srgbClr val="000000"/>
              </a:solidFill>
              <a:latin typeface="Arial"/>
              <a:ea typeface="Arial"/>
              <a:cs typeface="Arial"/>
              <a:sym typeface="Arial"/>
            </a:endParaRPr>
          </a:p>
          <a:p>
            <a:pPr marL="609600" lvl="0" indent="-434340" algn="l" rtl="0">
              <a:spcBef>
                <a:spcPts val="0"/>
              </a:spcBef>
              <a:spcAft>
                <a:spcPts val="0"/>
              </a:spcAft>
              <a:buClr>
                <a:schemeClr val="dk1"/>
              </a:buClr>
              <a:buSzPct val="100000"/>
              <a:buChar char="➢"/>
            </a:pPr>
            <a:r>
              <a:rPr lang="en-US" sz="2800" dirty="0">
                <a:solidFill>
                  <a:srgbClr val="000000"/>
                </a:solidFill>
                <a:latin typeface="Arial"/>
                <a:ea typeface="Arial"/>
                <a:cs typeface="Arial"/>
                <a:sym typeface="Arial"/>
              </a:rPr>
              <a:t>Stores and products</a:t>
            </a:r>
            <a:endParaRPr sz="2800" dirty="0">
              <a:solidFill>
                <a:srgbClr val="000000"/>
              </a:solidFill>
              <a:latin typeface="Arial"/>
              <a:ea typeface="Arial"/>
              <a:cs typeface="Arial"/>
              <a:sym typeface="Arial"/>
            </a:endParaRPr>
          </a:p>
          <a:p>
            <a:pPr marL="609600" lvl="0" indent="-434340" algn="l" rtl="0">
              <a:spcBef>
                <a:spcPts val="0"/>
              </a:spcBef>
              <a:spcAft>
                <a:spcPts val="0"/>
              </a:spcAft>
              <a:buClr>
                <a:schemeClr val="dk1"/>
              </a:buClr>
              <a:buSzPct val="100000"/>
              <a:buChar char="➢"/>
            </a:pPr>
            <a:r>
              <a:rPr lang="en-US" sz="2800" dirty="0">
                <a:solidFill>
                  <a:srgbClr val="000000"/>
                </a:solidFill>
                <a:latin typeface="Arial"/>
                <a:ea typeface="Arial"/>
                <a:cs typeface="Arial"/>
                <a:sym typeface="Arial"/>
              </a:rPr>
              <a:t>Sales and transactions</a:t>
            </a:r>
          </a:p>
          <a:p>
            <a:pPr marL="609600" lvl="0" indent="-434340" algn="l" rtl="0">
              <a:spcBef>
                <a:spcPts val="0"/>
              </a:spcBef>
              <a:spcAft>
                <a:spcPts val="0"/>
              </a:spcAft>
              <a:buClr>
                <a:schemeClr val="dk1"/>
              </a:buClr>
              <a:buSzPct val="100000"/>
              <a:buChar char="➢"/>
            </a:pPr>
            <a:r>
              <a:rPr lang="en-US" sz="2800" dirty="0">
                <a:solidFill>
                  <a:srgbClr val="000000"/>
                </a:solidFill>
              </a:rPr>
              <a:t>Data Transformation</a:t>
            </a:r>
            <a:endParaRPr sz="2800" dirty="0">
              <a:latin typeface="Arial"/>
              <a:ea typeface="Arial"/>
              <a:cs typeface="Arial"/>
              <a:sym typeface="Arial"/>
            </a:endParaRPr>
          </a:p>
        </p:txBody>
      </p:sp>
      <p:cxnSp>
        <p:nvCxnSpPr>
          <p:cNvPr id="8" name="Google Shape;149;g1e53c039cae_0_149">
            <a:extLst>
              <a:ext uri="{FF2B5EF4-FFF2-40B4-BE49-F238E27FC236}">
                <a16:creationId xmlns:a16="http://schemas.microsoft.com/office/drawing/2014/main" id="{37DB29CF-4F07-AAFB-B864-D907F0AC130D}"/>
              </a:ext>
            </a:extLst>
          </p:cNvPr>
          <p:cNvCxnSpPr/>
          <p:nvPr/>
        </p:nvCxnSpPr>
        <p:spPr>
          <a:xfrm>
            <a:off x="838200" y="1087325"/>
            <a:ext cx="11142300" cy="0"/>
          </a:xfrm>
          <a:prstGeom prst="straightConnector1">
            <a:avLst/>
          </a:prstGeom>
          <a:noFill/>
          <a:ln w="9525" cap="flat" cmpd="sng">
            <a:solidFill>
              <a:schemeClr val="dk2"/>
            </a:solidFill>
            <a:prstDash val="solid"/>
            <a:round/>
            <a:headEnd type="none" w="med" len="med"/>
            <a:tailEnd type="none" w="med" len="med"/>
          </a:ln>
        </p:spPr>
      </p:cxnSp>
      <p:sp>
        <p:nvSpPr>
          <p:cNvPr id="9" name="TextBox 8">
            <a:extLst>
              <a:ext uri="{FF2B5EF4-FFF2-40B4-BE49-F238E27FC236}">
                <a16:creationId xmlns:a16="http://schemas.microsoft.com/office/drawing/2014/main" id="{25B9612C-DF0A-8F73-4FB0-F3F5D396E5B0}"/>
              </a:ext>
            </a:extLst>
          </p:cNvPr>
          <p:cNvSpPr txBox="1"/>
          <p:nvPr/>
        </p:nvSpPr>
        <p:spPr>
          <a:xfrm>
            <a:off x="811069" y="1094737"/>
            <a:ext cx="6103256" cy="338554"/>
          </a:xfrm>
          <a:prstGeom prst="rect">
            <a:avLst/>
          </a:prstGeom>
          <a:noFill/>
        </p:spPr>
        <p:txBody>
          <a:bodyPr wrap="square">
            <a:spAutoFit/>
          </a:bodyPr>
          <a:lstStyle/>
          <a:p>
            <a:r>
              <a:rPr lang="en-US" sz="1600" b="1" dirty="0">
                <a:solidFill>
                  <a:srgbClr val="C00000"/>
                </a:solidFill>
                <a:highlight>
                  <a:schemeClr val="lt1"/>
                </a:highlight>
              </a:rPr>
              <a:t>Data Overview</a:t>
            </a:r>
            <a:endParaRPr lang="en-US" sz="1600" b="1" dirty="0"/>
          </a:p>
        </p:txBody>
      </p:sp>
    </p:spTree>
  </p:cSld>
  <p:clrMapOvr>
    <a:masterClrMapping/>
  </p:clrMapOvr>
</p:sld>
</file>

<file path=ppt/theme/theme1.xml><?xml version="1.0" encoding="utf-8"?>
<a:theme xmlns:a="http://schemas.openxmlformats.org/drawingml/2006/main" name="Simple Ligh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4520</TotalTime>
  <Words>7804</Words>
  <Application>Microsoft Macintosh PowerPoint</Application>
  <PresentationFormat>Widescreen</PresentationFormat>
  <Paragraphs>820</Paragraphs>
  <Slides>44</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Calibri Light</vt:lpstr>
      <vt:lpstr>Symbol</vt:lpstr>
      <vt:lpstr>Arial</vt:lpstr>
      <vt:lpstr>Roboto</vt:lpstr>
      <vt:lpstr>Calibri</vt:lpstr>
      <vt:lpstr>Simple Light</vt:lpstr>
      <vt:lpstr>Dunnhumby Retail Store Analysis  Streamlining Performance through Strategy Reformation Analysis: A Supply Chain Analytics Perspective</vt:lpstr>
      <vt:lpstr>Agenda</vt:lpstr>
      <vt:lpstr>Supply Chain Rangers</vt:lpstr>
      <vt:lpstr>Zordon</vt:lpstr>
      <vt:lpstr>Up Next</vt:lpstr>
      <vt:lpstr>A Data Science Firm Helping Retailers</vt:lpstr>
      <vt:lpstr>The Roadmap to Success</vt:lpstr>
      <vt:lpstr>Up Next</vt:lpstr>
      <vt:lpstr>Dunnhumby Data Insights</vt:lpstr>
      <vt:lpstr>Up 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 Next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Dunnhumby Retail Store Analysis  Streamlining Performance through Optimization: A Supply Chain Analytics Perspective</dc:title>
  <dc:creator>Franklin Tan</dc:creator>
  <cp:lastModifiedBy>Nisha Ramasubramonian</cp:lastModifiedBy>
  <cp:revision>71</cp:revision>
  <dcterms:created xsi:type="dcterms:W3CDTF">2023-05-16T02:33:58Z</dcterms:created>
  <dcterms:modified xsi:type="dcterms:W3CDTF">2024-04-02T20:49:21Z</dcterms:modified>
</cp:coreProperties>
</file>